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72" r:id="rId2"/>
    <p:sldMasterId id="2147483696" r:id="rId3"/>
    <p:sldMasterId id="2147483708" r:id="rId4"/>
    <p:sldMasterId id="2147483720" r:id="rId5"/>
  </p:sldMasterIdLst>
  <p:notesMasterIdLst>
    <p:notesMasterId r:id="rId35"/>
  </p:notesMasterIdLst>
  <p:sldIdLst>
    <p:sldId id="257" r:id="rId6"/>
    <p:sldId id="258" r:id="rId7"/>
    <p:sldId id="259" r:id="rId8"/>
    <p:sldId id="292" r:id="rId9"/>
    <p:sldId id="293" r:id="rId10"/>
    <p:sldId id="294" r:id="rId11"/>
    <p:sldId id="295" r:id="rId12"/>
    <p:sldId id="296" r:id="rId13"/>
    <p:sldId id="310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21" r:id="rId24"/>
    <p:sldId id="306" r:id="rId25"/>
    <p:sldId id="317" r:id="rId26"/>
    <p:sldId id="308" r:id="rId27"/>
    <p:sldId id="311" r:id="rId28"/>
    <p:sldId id="320" r:id="rId29"/>
    <p:sldId id="316" r:id="rId30"/>
    <p:sldId id="319" r:id="rId31"/>
    <p:sldId id="315" r:id="rId32"/>
    <p:sldId id="270" r:id="rId33"/>
    <p:sldId id="27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AD4"/>
    <a:srgbClr val="B8B3AF"/>
    <a:srgbClr val="E7E5E6"/>
    <a:srgbClr val="BFBFC1"/>
    <a:srgbClr val="D2D2D2"/>
    <a:srgbClr val="220085"/>
    <a:srgbClr val="646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88235" autoAdjust="0"/>
  </p:normalViewPr>
  <p:slideViewPr>
    <p:cSldViewPr snapToGrid="0">
      <p:cViewPr varScale="1">
        <p:scale>
          <a:sx n="92" d="100"/>
          <a:sy n="92" d="100"/>
        </p:scale>
        <p:origin x="-1578" y="-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4CD31-2B38-4F8A-8AE8-0891A01E4B9C}" type="datetimeFigureOut">
              <a:rPr lang="ko-KR" altLang="en-US" smtClean="0"/>
              <a:t>2020-11-10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4D4DC-741C-456B-9575-91609B45F0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72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, ‘ASPECT</a:t>
            </a:r>
            <a:r>
              <a:rPr lang="ko-KR" altLang="en-US" dirty="0" smtClean="0"/>
              <a:t>를 이용한 유한 요소 수치 모형 제작과 동해 적용 가능성</a:t>
            </a:r>
            <a:r>
              <a:rPr lang="en-US" altLang="ko-KR" dirty="0" smtClean="0"/>
              <a:t>’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을 발표할 </a:t>
            </a:r>
            <a:r>
              <a:rPr lang="ko-KR" altLang="en-US" baseline="0" dirty="0" err="1" smtClean="0"/>
              <a:t>판구조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지구동역학 연구실의 장민석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문병전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홍윤서입니다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제목 수정 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논문저자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11pt / </a:t>
            </a:r>
            <a:r>
              <a:rPr lang="ko-KR" altLang="en-US" baseline="0" dirty="0" smtClean="0"/>
              <a:t>소제목</a:t>
            </a:r>
            <a:r>
              <a:rPr lang="en-US" altLang="ko-KR" baseline="0" dirty="0" smtClean="0"/>
              <a:t> 20pt / </a:t>
            </a:r>
            <a:r>
              <a:rPr lang="ko-KR" altLang="en-US" baseline="0" dirty="0" smtClean="0"/>
              <a:t>그림 제목 </a:t>
            </a:r>
            <a:r>
              <a:rPr lang="en-US" altLang="ko-KR" baseline="0" dirty="0" smtClean="0"/>
              <a:t>15pt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4D4DC-741C-456B-9575-91609B45F07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822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5343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9487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8417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3093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3254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10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3702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6484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920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B4D4DC-741C-456B-9575-91609B45F07A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22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발표시</a:t>
            </a:r>
            <a:r>
              <a:rPr lang="ko-KR" altLang="en-US" dirty="0" smtClean="0"/>
              <a:t> 모형이 완전히 </a:t>
            </a:r>
            <a:r>
              <a:rPr lang="ko-KR" altLang="en-US" dirty="0" err="1" smtClean="0"/>
              <a:t>끝날때</a:t>
            </a:r>
            <a:r>
              <a:rPr lang="ko-KR" altLang="en-US" dirty="0" smtClean="0"/>
              <a:t> 까지 잠시 대기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4D4DC-741C-456B-9575-91609B45F07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992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018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1018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340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5760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B4D4DC-741C-456B-9575-91609B45F07A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576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, ‘ASPECT</a:t>
            </a:r>
            <a:r>
              <a:rPr lang="ko-KR" altLang="en-US" dirty="0" smtClean="0"/>
              <a:t>를 이용한 유한 요소 수치 모형 제작과 동해 적용 가능성</a:t>
            </a:r>
            <a:r>
              <a:rPr lang="en-US" altLang="ko-KR" dirty="0" smtClean="0"/>
              <a:t>’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을 발표할 </a:t>
            </a:r>
            <a:r>
              <a:rPr lang="ko-KR" altLang="en-US" baseline="0" dirty="0" err="1" smtClean="0"/>
              <a:t>판구조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지구동역학 연구실의 장민석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문병전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홍윤서입니다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제목 수정 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논문저자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11pt / </a:t>
            </a:r>
            <a:r>
              <a:rPr lang="ko-KR" altLang="en-US" baseline="0" dirty="0" smtClean="0"/>
              <a:t>소제목</a:t>
            </a:r>
            <a:r>
              <a:rPr lang="en-US" altLang="ko-KR" baseline="0" dirty="0" smtClean="0"/>
              <a:t> 20pt / </a:t>
            </a:r>
            <a:r>
              <a:rPr lang="ko-KR" altLang="en-US" baseline="0" dirty="0" smtClean="0"/>
              <a:t>그림 제목 </a:t>
            </a:r>
            <a:r>
              <a:rPr lang="en-US" altLang="ko-KR" baseline="0" dirty="0" smtClean="0"/>
              <a:t>15pt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969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, ‘ASPECT</a:t>
            </a:r>
            <a:r>
              <a:rPr lang="ko-KR" altLang="en-US" dirty="0" smtClean="0"/>
              <a:t>를 이용한 유한 요소 수치 모형 제작과 동해 적용 가능성</a:t>
            </a:r>
            <a:r>
              <a:rPr lang="en-US" altLang="ko-KR" dirty="0" smtClean="0"/>
              <a:t>’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을 발표할 </a:t>
            </a:r>
            <a:r>
              <a:rPr lang="ko-KR" altLang="en-US" baseline="0" dirty="0" err="1" smtClean="0"/>
              <a:t>판구조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지구동역학 연구실의 장민석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문병전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홍윤서입니다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제목 수정 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논문저자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11pt / </a:t>
            </a:r>
            <a:r>
              <a:rPr lang="ko-KR" altLang="en-US" baseline="0" dirty="0" smtClean="0"/>
              <a:t>소제목</a:t>
            </a:r>
            <a:r>
              <a:rPr lang="en-US" altLang="ko-KR" baseline="0" dirty="0" smtClean="0"/>
              <a:t> 20pt / </a:t>
            </a:r>
            <a:r>
              <a:rPr lang="ko-KR" altLang="en-US" baseline="0" dirty="0" smtClean="0"/>
              <a:t>그림 제목 </a:t>
            </a:r>
            <a:r>
              <a:rPr lang="en-US" altLang="ko-KR" baseline="0" dirty="0" smtClean="0"/>
              <a:t>15pt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7B4D4DC-741C-456B-9575-91609B45F07A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26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241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altLang="ko-KR" dirty="0" smtClean="0"/>
              <a:t>Ma </a:t>
            </a:r>
            <a:r>
              <a:rPr lang="ko-KR" altLang="en-US" dirty="0" smtClean="0"/>
              <a:t>작성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글씨 크기 키우기</a:t>
            </a:r>
            <a:endParaRPr lang="en-US" altLang="ko-KR" dirty="0" smtClean="0"/>
          </a:p>
          <a:p>
            <a:pPr rtl="0" fontAlgn="base"/>
            <a:endParaRPr lang="en-US" altLang="ko-KR" dirty="0" smtClean="0"/>
          </a:p>
          <a:p>
            <a:pPr rtl="0" fontAlgn="base"/>
            <a:r>
              <a:rPr lang="en-US" altLang="ko-KR" dirty="0" smtClean="0"/>
              <a:t>Modified</a:t>
            </a:r>
            <a:r>
              <a:rPr lang="en-US" altLang="ko-KR" baseline="0" dirty="0" smtClean="0"/>
              <a:t> by </a:t>
            </a:r>
            <a:r>
              <a:rPr lang="en-US" altLang="ko-KR" baseline="0" dirty="0" err="1" smtClean="0"/>
              <a:t>Xun</a:t>
            </a:r>
            <a:r>
              <a:rPr lang="en-US" altLang="ko-KR" baseline="0" dirty="0" smtClean="0"/>
              <a:t>~~~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4D4DC-741C-456B-9575-91609B45F07A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96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4D4DC-741C-456B-9575-91609B45F07A}" type="slidenum">
              <a:rPr lang="ko-KR" altLang="en-US" smtClean="0">
                <a:solidFill>
                  <a:prstClr val="black"/>
                </a:solidFill>
              </a:rPr>
              <a:pPr/>
              <a:t>29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96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B4D4DC-741C-456B-9575-91609B45F07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411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15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17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1759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9079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385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b="0" dirty="0" smtClean="0">
                <a:effectLst/>
              </a:rPr>
              <a:t>저희의 연구 목표입니다</a:t>
            </a:r>
            <a:r>
              <a:rPr lang="en-US" altLang="ko-KR" b="0" dirty="0" smtClean="0">
                <a:effectLst/>
              </a:rPr>
              <a:t>. 1~~~~~~ </a:t>
            </a:r>
            <a:r>
              <a:rPr lang="ko-KR" altLang="en-US" b="0" dirty="0" smtClean="0">
                <a:effectLst/>
              </a:rPr>
              <a:t>현상으로 </a:t>
            </a:r>
            <a:r>
              <a:rPr lang="en-US" altLang="ko-KR" b="0" dirty="0" smtClean="0">
                <a:effectLst/>
              </a:rPr>
              <a:t>2 ~~~~~ </a:t>
            </a:r>
            <a:r>
              <a:rPr lang="ko-KR" altLang="en-US" b="0" dirty="0" smtClean="0">
                <a:effectLst/>
              </a:rPr>
              <a:t>재현하였습니다</a:t>
            </a:r>
            <a:r>
              <a:rPr lang="en-US" altLang="ko-KR" b="0" dirty="0" smtClean="0">
                <a:effectLst/>
              </a:rPr>
              <a:t>. </a:t>
            </a:r>
            <a:r>
              <a:rPr lang="ko-KR" altLang="en-US" b="0" dirty="0" smtClean="0">
                <a:effectLst/>
              </a:rPr>
              <a:t>그 다음 </a:t>
            </a:r>
            <a:r>
              <a:rPr lang="en-US" altLang="ko-KR" b="0" dirty="0" smtClean="0">
                <a:effectLst/>
              </a:rPr>
              <a:t>3 ~~~~ </a:t>
            </a:r>
            <a:r>
              <a:rPr lang="ko-KR" altLang="en-US" b="0" dirty="0" smtClean="0">
                <a:effectLst/>
              </a:rPr>
              <a:t>논의 및</a:t>
            </a:r>
            <a:endParaRPr lang="en-US" altLang="ko-KR" b="0" dirty="0" smtClean="0">
              <a:effectLst/>
            </a:endParaRPr>
          </a:p>
          <a:p>
            <a:pPr rtl="0"/>
            <a:r>
              <a:rPr lang="en-US" altLang="ko-KR" b="0" dirty="0" smtClean="0">
                <a:effectLst/>
              </a:rPr>
              <a:t>4~~~ </a:t>
            </a:r>
            <a:r>
              <a:rPr lang="ko-KR" altLang="en-US" b="0" dirty="0" smtClean="0">
                <a:effectLst/>
              </a:rPr>
              <a:t>이해를 증진시키는 것이 목표입니다</a:t>
            </a:r>
            <a:r>
              <a:rPr lang="en-US" altLang="ko-KR" b="0" dirty="0" smtClean="0">
                <a:effectLst/>
              </a:rPr>
              <a:t>.</a:t>
            </a:r>
            <a:endParaRPr lang="ko-KR" altLang="en-US" b="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4D4DC-741C-456B-9575-91609B45F07A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079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51D8-90D4-49B3-B624-693EDB5926F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56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D346F-4C58-4C2D-8FE5-83239B20D9D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75A2-6179-4489-BB94-F0E3024C4C3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87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51D8-90D4-49B3-B624-693EDB5926F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20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74CE-CAE2-46C7-A931-6B4B7DD059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5595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 err="1" smtClean="0">
                <a:solidFill>
                  <a:prstClr val="black"/>
                </a:solidFill>
              </a:rPr>
              <a:t>판구조</a:t>
            </a:r>
            <a:r>
              <a:rPr lang="en-US" altLang="ko-KR" dirty="0" smtClean="0">
                <a:solidFill>
                  <a:prstClr val="black"/>
                </a:solidFill>
              </a:rPr>
              <a:t>·</a:t>
            </a:r>
            <a:r>
              <a:rPr lang="ko-KR" altLang="en-US" dirty="0" smtClean="0">
                <a:solidFill>
                  <a:prstClr val="black"/>
                </a:solidFill>
              </a:rPr>
              <a:t>지구동역학 연구실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32900" y="65341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5913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BCF4-1351-43B0-B392-AF8E4EA19B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76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30CCB-17A9-4697-B8D5-238FAD9CC8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82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ED0F7-01B9-4973-BCDC-B753BCF152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86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8295-F2A7-46F9-823C-47650A2EB3A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403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9ABD6-C14B-468D-8A44-C01A7064512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87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B50-42FC-427C-81D8-1DF2244AD4E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712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74CE-CAE2-46C7-A931-6B4B7DD059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5595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 err="1" smtClean="0"/>
              <a:t>판구조</a:t>
            </a:r>
            <a:r>
              <a:rPr lang="en-US" altLang="ko-KR" dirty="0" smtClean="0"/>
              <a:t>·</a:t>
            </a:r>
            <a:r>
              <a:rPr lang="ko-KR" altLang="en-US" dirty="0" smtClean="0"/>
              <a:t>지구동역학 연구실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32900" y="65341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303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B75D-EE57-4E16-B8F6-5D577C393FF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1978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D346F-4C58-4C2D-8FE5-83239B20D9D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8897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75A2-6179-4489-BB94-F0E3024C4C3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9366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51D8-90D4-49B3-B624-693EDB5926F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264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74CE-CAE2-46C7-A931-6B4B7DD059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5595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 err="1" smtClean="0">
                <a:solidFill>
                  <a:prstClr val="black"/>
                </a:solidFill>
              </a:rPr>
              <a:t>판구조</a:t>
            </a:r>
            <a:r>
              <a:rPr lang="en-US" altLang="ko-KR" dirty="0" smtClean="0">
                <a:solidFill>
                  <a:prstClr val="black"/>
                </a:solidFill>
              </a:rPr>
              <a:t>·</a:t>
            </a:r>
            <a:r>
              <a:rPr lang="ko-KR" altLang="en-US" dirty="0" smtClean="0">
                <a:solidFill>
                  <a:prstClr val="black"/>
                </a:solidFill>
              </a:rPr>
              <a:t>지구동역학 연구실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32900" y="65341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356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BCF4-1351-43B0-B392-AF8E4EA19B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55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30CCB-17A9-4697-B8D5-238FAD9CC8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34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ED0F7-01B9-4973-BCDC-B753BCF152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336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8295-F2A7-46F9-823C-47650A2EB3A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940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9ABD6-C14B-468D-8A44-C01A7064512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36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BCF4-1351-43B0-B392-AF8E4EA19B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9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B50-42FC-427C-81D8-1DF2244AD4E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46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B75D-EE57-4E16-B8F6-5D577C393FF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49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D346F-4C58-4C2D-8FE5-83239B20D9D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9207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75A2-6179-4489-BB94-F0E3024C4C3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2398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351D8-90D4-49B3-B624-693EDB5926F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61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574CE-CAE2-46C7-A931-6B4B7DD059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5595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dirty="0" err="1" smtClean="0">
                <a:solidFill>
                  <a:prstClr val="black"/>
                </a:solidFill>
              </a:rPr>
              <a:t>판구조</a:t>
            </a:r>
            <a:r>
              <a:rPr lang="en-US" altLang="ko-KR" dirty="0" smtClean="0">
                <a:solidFill>
                  <a:prstClr val="black"/>
                </a:solidFill>
              </a:rPr>
              <a:t>·</a:t>
            </a:r>
            <a:r>
              <a:rPr lang="ko-KR" altLang="en-US" dirty="0" smtClean="0">
                <a:solidFill>
                  <a:prstClr val="black"/>
                </a:solidFill>
              </a:rPr>
              <a:t>지구동역학 연구실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32900" y="65341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429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BCF4-1351-43B0-B392-AF8E4EA19B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93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30CCB-17A9-4697-B8D5-238FAD9CC8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603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ED0F7-01B9-4973-BCDC-B753BCF152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439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8295-F2A7-46F9-823C-47650A2EB3A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58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30CCB-17A9-4697-B8D5-238FAD9CC8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076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9ABD6-C14B-468D-8A44-C01A7064512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38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B50-42FC-427C-81D8-1DF2244AD4E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317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B75D-EE57-4E16-B8F6-5D577C393FF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6893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D346F-4C58-4C2D-8FE5-83239B20D9D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958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D75A2-6179-4489-BB94-F0E3024C4C3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76938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61351D8-90D4-49B3-B624-693EDB5926F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469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4574CE-CAE2-46C7-A931-6B4B7DD0591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559550"/>
            <a:ext cx="41148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ko-KR" altLang="en-US" dirty="0" err="1" smtClean="0">
                <a:solidFill>
                  <a:prstClr val="black"/>
                </a:solidFill>
              </a:rPr>
              <a:t>판구조</a:t>
            </a:r>
            <a:r>
              <a:rPr lang="en-US" altLang="ko-KR" dirty="0" smtClean="0">
                <a:solidFill>
                  <a:prstClr val="black"/>
                </a:solidFill>
              </a:rPr>
              <a:t>·</a:t>
            </a:r>
            <a:r>
              <a:rPr lang="ko-KR" altLang="en-US" dirty="0" smtClean="0">
                <a:solidFill>
                  <a:prstClr val="black"/>
                </a:solidFill>
              </a:rPr>
              <a:t>지구동역학 연구실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232900" y="65341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70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1BCF4-1351-43B0-B392-AF8E4EA19B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0722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430CCB-17A9-4697-B8D5-238FAD9CC81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62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54ED0F7-01B9-4973-BCDC-B753BCF152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807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ED0F7-01B9-4973-BCDC-B753BCF152E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25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648295-F2A7-46F9-823C-47650A2EB3A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404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AB9ABD6-C14B-468D-8A44-C01A7064512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203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4D4B50-42FC-427C-81D8-1DF2244AD4E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02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70B75D-EE57-4E16-B8F6-5D577C393FF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7774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ED346F-4C58-4C2D-8FE5-83239B20D9D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0659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D75A2-6179-4489-BB94-F0E3024C4C3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51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8295-F2A7-46F9-823C-47650A2EB3A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192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9ABD6-C14B-468D-8A44-C01A7064512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55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D4B50-42FC-427C-81D8-1DF2244AD4E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0B75D-EE57-4E16-B8F6-5D577C393FF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1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0E22D-AC03-471D-ABCF-943B44D1D46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28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0E22D-AC03-471D-ABCF-943B44D1D46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4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0E22D-AC03-471D-ABCF-943B44D1D46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403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0E22D-AC03-471D-ABCF-943B44D1D46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21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410E22D-AC03-471D-ABCF-943B44D1D46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2020-11-10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07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>
            <a:off x="0" y="714375"/>
            <a:ext cx="9512303" cy="6143625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9609139" y="4275138"/>
            <a:ext cx="2486025" cy="2679697"/>
          </a:xfrm>
          <a:prstGeom prst="rtTriangle">
            <a:avLst/>
          </a:prstGeom>
          <a:solidFill>
            <a:srgbClr val="64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984" y="-28984"/>
            <a:ext cx="2161357" cy="2219324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18137" y="-18139"/>
            <a:ext cx="1352555" cy="1388830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11601" y="1575093"/>
            <a:ext cx="97687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동해 형성에 대한 </a:t>
            </a:r>
            <a:r>
              <a:rPr lang="ko-KR" altLang="en-US" sz="3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유한 요소</a:t>
            </a:r>
            <a:r>
              <a:rPr lang="en-US" altLang="ko-KR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36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수치 </a:t>
            </a:r>
            <a:r>
              <a:rPr lang="ko-KR" altLang="en-US" sz="3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모형 </a:t>
            </a:r>
            <a:r>
              <a:rPr lang="ko-KR" altLang="en-US" sz="3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제작과</a:t>
            </a:r>
            <a:r>
              <a:rPr lang="en-US" altLang="ko-KR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3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형성 가설의 입</a:t>
            </a:r>
            <a:r>
              <a:rPr lang="ko-KR" altLang="en-US" sz="36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</a:t>
            </a:r>
            <a:endParaRPr lang="ko-KR" altLang="en-US" sz="36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88793" y="5175196"/>
            <a:ext cx="5814412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/>
              <a:t>강원대학교 </a:t>
            </a:r>
            <a:r>
              <a:rPr lang="ko-KR" altLang="en-US" b="1" dirty="0" smtClean="0"/>
              <a:t>지구물리학과</a:t>
            </a:r>
            <a:r>
              <a:rPr lang="en-US" altLang="ko-KR" b="1" dirty="0"/>
              <a:t> </a:t>
            </a:r>
            <a:r>
              <a:rPr lang="en-US" altLang="ko-KR" b="1" dirty="0" smtClean="0"/>
              <a:t> </a:t>
            </a:r>
            <a:r>
              <a:rPr lang="ko-KR" altLang="en-US" b="1" dirty="0" err="1" smtClean="0"/>
              <a:t>판구조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· </a:t>
            </a:r>
            <a:r>
              <a:rPr lang="ko-KR" altLang="en-US" b="1" dirty="0" smtClean="0"/>
              <a:t>지구동역학 연구실</a:t>
            </a:r>
            <a:endParaRPr lang="en-US" altLang="ko-KR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/>
              <a:t>장민석 </a:t>
            </a:r>
            <a:r>
              <a:rPr lang="ko-KR" altLang="en-US" sz="1400" b="1" dirty="0" err="1" smtClean="0"/>
              <a:t>문병전</a:t>
            </a:r>
            <a:r>
              <a:rPr lang="ko-KR" altLang="en-US" sz="1400" b="1" dirty="0" smtClean="0"/>
              <a:t> 홍윤서</a:t>
            </a:r>
            <a:endParaRPr lang="en-US" altLang="ko-KR" sz="14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/>
              <a:t>지도교수 </a:t>
            </a:r>
            <a:r>
              <a:rPr lang="ko-KR" altLang="en-US" sz="1400" b="1" dirty="0" err="1" smtClean="0"/>
              <a:t>소병달</a:t>
            </a:r>
            <a:endParaRPr lang="en-US" altLang="ko-KR" sz="1400" b="1" dirty="0" smtClean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7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184307" y="901139"/>
            <a:ext cx="7669427" cy="584775"/>
            <a:chOff x="2204135" y="1253387"/>
            <a:chExt cx="7669427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2204135" y="1253387"/>
              <a:ext cx="766942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err="1">
                  <a:ea typeface="+mj-ea"/>
                </a:rPr>
                <a:t>편미분</a:t>
              </a:r>
              <a:r>
                <a:rPr lang="ko-KR" altLang="en-US" sz="1600" dirty="0">
                  <a:ea typeface="+mj-ea"/>
                </a:rPr>
                <a:t> 방정식의 해석해를 구하기 어려움          적절한 근사해 </a:t>
              </a:r>
              <a:r>
                <a:rPr lang="ko-KR" altLang="en-US" sz="1600" dirty="0" smtClean="0">
                  <a:ea typeface="+mj-ea"/>
                </a:rPr>
                <a:t>필요함</a:t>
              </a:r>
              <a:endParaRPr lang="en-US" altLang="ko-KR" sz="1600" dirty="0" smtClean="0">
                <a:ea typeface="+mj-ea"/>
              </a:endParaRPr>
            </a:p>
            <a:p>
              <a:r>
                <a:rPr lang="ko-KR" altLang="en-US" sz="1600" dirty="0" smtClean="0"/>
                <a:t>각각에 </a:t>
              </a:r>
              <a:r>
                <a:rPr lang="ko-KR" altLang="en-US" sz="1600" dirty="0"/>
                <a:t>요소를 바탕으로 행렬을 만들어 </a:t>
              </a:r>
              <a:r>
                <a:rPr lang="ko-KR" altLang="en-US" sz="1600" dirty="0" err="1"/>
                <a:t>약형식을</a:t>
              </a:r>
              <a:r>
                <a:rPr lang="ko-KR" altLang="en-US" sz="1600" dirty="0"/>
                <a:t> 유도하여 문제를 푸는 </a:t>
              </a:r>
              <a:r>
                <a:rPr lang="ko-KR" altLang="en-US" sz="1600" dirty="0" smtClean="0"/>
                <a:t>방식</a:t>
              </a:r>
              <a:endParaRPr lang="ko-KR" altLang="en-US" sz="1600" dirty="0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7668" y="1390926"/>
              <a:ext cx="371250" cy="84339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7941795" y="1833915"/>
            <a:ext cx="3940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+mj-lt"/>
                <a:ea typeface="+mj-ea"/>
              </a:rPr>
              <a:t>불규칙한 기하구조</a:t>
            </a:r>
            <a:r>
              <a:rPr lang="en-US" altLang="ko-KR" sz="1600" dirty="0">
                <a:latin typeface="+mj-lt"/>
                <a:ea typeface="+mj-ea"/>
              </a:rPr>
              <a:t>, </a:t>
            </a:r>
            <a:r>
              <a:rPr lang="ko-KR" altLang="en-US" sz="1600" dirty="0">
                <a:latin typeface="+mj-lt"/>
                <a:ea typeface="+mj-ea"/>
              </a:rPr>
              <a:t>여러 가지 하중조건</a:t>
            </a:r>
            <a:r>
              <a:rPr lang="en-US" altLang="ko-KR" sz="1600" dirty="0">
                <a:latin typeface="+mj-lt"/>
                <a:ea typeface="+mj-ea"/>
              </a:rPr>
              <a:t>, </a:t>
            </a:r>
            <a:r>
              <a:rPr lang="ko-KR" altLang="en-US" sz="1600" dirty="0">
                <a:latin typeface="+mj-lt"/>
                <a:ea typeface="+mj-ea"/>
              </a:rPr>
              <a:t>경계조건의 종류 및 개수의 제한이 없음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05715" y="3063903"/>
            <a:ext cx="4085136" cy="833178"/>
          </a:xfrm>
          <a:prstGeom prst="rect">
            <a:avLst/>
          </a:prstGeom>
          <a:noFill/>
        </p:spPr>
        <p:txBody>
          <a:bodyPr wrap="square" lIns="90000" tIns="46800" rIns="90000" bIns="46800" spcCol="360000" rtlCol="0">
            <a:spAutoFit/>
          </a:bodyPr>
          <a:lstStyle/>
          <a:p>
            <a:pPr algn="ctr"/>
            <a:r>
              <a:rPr lang="ko-KR" altLang="en-US" sz="1600" dirty="0" smtClean="0">
                <a:latin typeface="+mj-lt"/>
                <a:ea typeface="+mj-ea"/>
              </a:rPr>
              <a:t>공간 </a:t>
            </a:r>
            <a:r>
              <a:rPr lang="ko-KR" altLang="en-US" sz="1600" dirty="0">
                <a:latin typeface="+mj-lt"/>
                <a:ea typeface="+mj-ea"/>
              </a:rPr>
              <a:t>및 시간에 제약되지 않아</a:t>
            </a:r>
            <a:r>
              <a:rPr lang="en-US" altLang="ko-KR" sz="1600" dirty="0">
                <a:latin typeface="+mj-lt"/>
                <a:ea typeface="+mj-ea"/>
              </a:rPr>
              <a:t>, </a:t>
            </a:r>
            <a:r>
              <a:rPr lang="ko-KR" altLang="en-US" sz="1600" dirty="0">
                <a:latin typeface="+mj-lt"/>
                <a:ea typeface="+mj-ea"/>
              </a:rPr>
              <a:t>광범위한 시간</a:t>
            </a:r>
            <a:r>
              <a:rPr lang="en-US" altLang="ko-KR" sz="1600" dirty="0">
                <a:latin typeface="+mj-lt"/>
                <a:ea typeface="+mj-ea"/>
              </a:rPr>
              <a:t>, </a:t>
            </a:r>
            <a:r>
              <a:rPr lang="ko-KR" altLang="en-US" sz="1600" dirty="0">
                <a:latin typeface="+mj-lt"/>
                <a:ea typeface="+mj-ea"/>
              </a:rPr>
              <a:t>물성 변화</a:t>
            </a:r>
            <a:r>
              <a:rPr lang="en-US" altLang="ko-KR" sz="1600" dirty="0">
                <a:latin typeface="+mj-lt"/>
                <a:ea typeface="+mj-ea"/>
              </a:rPr>
              <a:t>, </a:t>
            </a:r>
            <a:r>
              <a:rPr lang="ko-KR" altLang="en-US" sz="1600" dirty="0">
                <a:latin typeface="+mj-lt"/>
                <a:ea typeface="+mj-ea"/>
              </a:rPr>
              <a:t>대변형 등 문제의 </a:t>
            </a:r>
            <a:r>
              <a:rPr lang="ko-KR" altLang="en-US" sz="1600" dirty="0" smtClean="0">
                <a:latin typeface="+mj-lt"/>
                <a:ea typeface="+mj-ea"/>
              </a:rPr>
              <a:t>비선형 </a:t>
            </a:r>
            <a:r>
              <a:rPr lang="ko-KR" altLang="en-US" sz="1600" dirty="0">
                <a:latin typeface="+mj-lt"/>
                <a:ea typeface="+mj-ea"/>
              </a:rPr>
              <a:t>거동을 해석 할 수 </a:t>
            </a:r>
            <a:r>
              <a:rPr lang="ko-KR" altLang="en-US" sz="1600" dirty="0" smtClean="0">
                <a:latin typeface="+mj-lt"/>
                <a:ea typeface="+mj-ea"/>
              </a:rPr>
              <a:t>있음</a:t>
            </a:r>
            <a:endParaRPr lang="en-US" altLang="ko-KR" sz="1600" dirty="0" smtClean="0">
              <a:latin typeface="+mj-lt"/>
              <a:ea typeface="+mj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826911" y="2619152"/>
            <a:ext cx="371250" cy="146250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519249" y="1684818"/>
            <a:ext cx="6449571" cy="2216733"/>
            <a:chOff x="519249" y="1684818"/>
            <a:chExt cx="6449571" cy="2216733"/>
          </a:xfrm>
        </p:grpSpPr>
        <p:sp>
          <p:nvSpPr>
            <p:cNvPr id="24" name="TextBox 23"/>
            <p:cNvSpPr txBox="1"/>
            <p:nvPr/>
          </p:nvSpPr>
          <p:spPr>
            <a:xfrm>
              <a:off x="519249" y="1694139"/>
              <a:ext cx="3251562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전처리 과정</a:t>
              </a:r>
              <a:r>
                <a:rPr lang="en-US" altLang="ko-KR" dirty="0"/>
                <a:t>(</a:t>
              </a:r>
              <a:r>
                <a:rPr lang="en-US" altLang="ko-KR" dirty="0" smtClean="0"/>
                <a:t>Pre-Processing)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86826" y="1684818"/>
              <a:ext cx="2878230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요소 선정 및 분할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90584" y="2126303"/>
              <a:ext cx="2878231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요소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물성치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정의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083323" y="2561255"/>
              <a:ext cx="2878230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경계조건 정의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0589" y="3048748"/>
              <a:ext cx="2878231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초기조건 정의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0586" y="3532219"/>
              <a:ext cx="2878234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하중조건 정의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31" name="직선 연결선 30"/>
            <p:cNvCxnSpPr>
              <a:stCxn id="24" idx="3"/>
              <a:endCxn id="25" idx="1"/>
            </p:cNvCxnSpPr>
            <p:nvPr/>
          </p:nvCxnSpPr>
          <p:spPr>
            <a:xfrm flipV="1">
              <a:off x="3770811" y="1869484"/>
              <a:ext cx="316015" cy="93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/>
          <p:cNvGrpSpPr/>
          <p:nvPr/>
        </p:nvGrpSpPr>
        <p:grpSpPr>
          <a:xfrm>
            <a:off x="515500" y="4079808"/>
            <a:ext cx="8295303" cy="2389254"/>
            <a:chOff x="526517" y="4079808"/>
            <a:chExt cx="8295303" cy="2389254"/>
          </a:xfrm>
        </p:grpSpPr>
        <p:sp>
          <p:nvSpPr>
            <p:cNvPr id="33" name="TextBox 32"/>
            <p:cNvSpPr txBox="1"/>
            <p:nvPr/>
          </p:nvSpPr>
          <p:spPr>
            <a:xfrm>
              <a:off x="526517" y="4079808"/>
              <a:ext cx="3244294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해석 과정</a:t>
              </a:r>
              <a:endParaRPr lang="en-US" altLang="ko-KR" dirty="0" smtClean="0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6965055" y="5186049"/>
              <a:ext cx="1085914" cy="551698"/>
              <a:chOff x="9289085" y="3700301"/>
              <a:chExt cx="1085914" cy="551698"/>
            </a:xfrm>
          </p:grpSpPr>
          <p:cxnSp>
            <p:nvCxnSpPr>
              <p:cNvPr id="50" name="직선 화살표 연결선 49"/>
              <p:cNvCxnSpPr/>
              <p:nvPr/>
            </p:nvCxnSpPr>
            <p:spPr>
              <a:xfrm flipH="1" flipV="1">
                <a:off x="9289085" y="4246630"/>
                <a:ext cx="1081636" cy="53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/>
              <p:cNvCxnSpPr/>
              <p:nvPr/>
            </p:nvCxnSpPr>
            <p:spPr>
              <a:xfrm flipV="1">
                <a:off x="10365166" y="3700301"/>
                <a:ext cx="9833" cy="53620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/>
            <p:cNvGrpSpPr/>
            <p:nvPr/>
          </p:nvGrpSpPr>
          <p:grpSpPr>
            <a:xfrm>
              <a:off x="4086822" y="4109876"/>
              <a:ext cx="4734998" cy="2359186"/>
              <a:chOff x="6944847" y="2644877"/>
              <a:chExt cx="4734998" cy="2359186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0146349" y="4565465"/>
                <a:ext cx="10308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/>
                  <a:t>역행렬</a:t>
                </a:r>
                <a:endParaRPr lang="ko-KR" altLang="en-US" sz="140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944847" y="3142826"/>
                <a:ext cx="2906377" cy="369332"/>
              </a:xfrm>
              <a:prstGeom prst="rect">
                <a:avLst/>
              </a:prstGeom>
              <a:solidFill>
                <a:schemeClr val="bg2"/>
              </a:solidFill>
              <a:ln w="19050"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해석영역을 요소로 분할</a:t>
                </a:r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6944847" y="3650657"/>
                <a:ext cx="2906377" cy="307777"/>
              </a:xfrm>
              <a:prstGeom prst="rect">
                <a:avLst/>
              </a:prstGeom>
              <a:solidFill>
                <a:schemeClr val="bg2"/>
              </a:solidFill>
              <a:ln w="19050"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 smtClean="0">
                    <a:solidFill>
                      <a:schemeClr val="tx1"/>
                    </a:solidFill>
                  </a:rPr>
                  <a:t>1</a:t>
                </a:r>
                <a:r>
                  <a:rPr lang="ko-KR" altLang="en-US" sz="1400" dirty="0" smtClean="0">
                    <a:solidFill>
                      <a:schemeClr val="tx1"/>
                    </a:solidFill>
                  </a:rPr>
                  <a:t>차 선형 연립대수방정식 수립</a:t>
                </a:r>
                <a:endParaRPr lang="en-US" altLang="ko-KR" sz="14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6944849" y="4108392"/>
                <a:ext cx="2906377" cy="369332"/>
              </a:xfrm>
              <a:prstGeom prst="rect">
                <a:avLst/>
              </a:prstGeom>
              <a:solidFill>
                <a:schemeClr val="bg2"/>
              </a:solidFill>
              <a:ln w="19050"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강성행렬 생성</a:t>
                </a:r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6944850" y="4634731"/>
                <a:ext cx="2906377" cy="369332"/>
              </a:xfrm>
              <a:prstGeom prst="rect">
                <a:avLst/>
              </a:prstGeom>
              <a:solidFill>
                <a:schemeClr val="bg2"/>
              </a:solidFill>
              <a:ln w="19050"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smtClean="0">
                    <a:solidFill>
                      <a:schemeClr val="tx1"/>
                    </a:solidFill>
                  </a:rPr>
                  <a:t>근사해</a:t>
                </a:r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944849" y="2644877"/>
                <a:ext cx="2906377" cy="369332"/>
              </a:xfrm>
              <a:prstGeom prst="rect">
                <a:avLst/>
              </a:prstGeom>
              <a:solidFill>
                <a:schemeClr val="bg2"/>
              </a:solidFill>
              <a:ln w="19050"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 err="1" smtClean="0">
                    <a:solidFill>
                      <a:schemeClr val="tx1"/>
                    </a:solidFill>
                  </a:rPr>
                  <a:t>약형식</a:t>
                </a:r>
                <a:r>
                  <a:rPr lang="en-US" altLang="ko-KR" dirty="0" smtClean="0">
                    <a:solidFill>
                      <a:schemeClr val="tx1"/>
                    </a:solidFill>
                  </a:rPr>
                  <a:t>(weak form) </a:t>
                </a:r>
                <a:r>
                  <a:rPr lang="ko-KR" altLang="en-US" dirty="0" smtClean="0">
                    <a:solidFill>
                      <a:schemeClr val="tx1"/>
                    </a:solidFill>
                  </a:rPr>
                  <a:t>유도</a:t>
                </a:r>
                <a:endParaRPr lang="en-US" altLang="ko-KR" dirty="0" smtClean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3" name="그룹 42"/>
              <p:cNvGrpSpPr/>
              <p:nvPr/>
            </p:nvGrpSpPr>
            <p:grpSpPr>
              <a:xfrm>
                <a:off x="9845524" y="2837518"/>
                <a:ext cx="250025" cy="1986962"/>
                <a:chOff x="10136969" y="2767951"/>
                <a:chExt cx="250025" cy="1986962"/>
              </a:xfrm>
            </p:grpSpPr>
            <p:cxnSp>
              <p:nvCxnSpPr>
                <p:cNvPr id="48" name="꺾인 연결선 47"/>
                <p:cNvCxnSpPr/>
                <p:nvPr/>
              </p:nvCxnSpPr>
              <p:spPr>
                <a:xfrm rot="5400000">
                  <a:off x="9268501" y="3636419"/>
                  <a:ext cx="1986962" cy="250025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/>
                <p:cNvCxnSpPr/>
                <p:nvPr/>
              </p:nvCxnSpPr>
              <p:spPr>
                <a:xfrm flipH="1" flipV="1">
                  <a:off x="10142669" y="2782228"/>
                  <a:ext cx="238628" cy="262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그룹 43"/>
              <p:cNvGrpSpPr/>
              <p:nvPr/>
            </p:nvGrpSpPr>
            <p:grpSpPr>
              <a:xfrm>
                <a:off x="10089852" y="3084391"/>
                <a:ext cx="837309" cy="353377"/>
                <a:chOff x="10381297" y="3014824"/>
                <a:chExt cx="837309" cy="353377"/>
              </a:xfrm>
            </p:grpSpPr>
            <p:cxnSp>
              <p:nvCxnSpPr>
                <p:cNvPr id="46" name="직선 연결선 45"/>
                <p:cNvCxnSpPr/>
                <p:nvPr/>
              </p:nvCxnSpPr>
              <p:spPr>
                <a:xfrm>
                  <a:off x="10381297" y="3014824"/>
                  <a:ext cx="837309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/>
                <p:cNvCxnSpPr/>
                <p:nvPr/>
              </p:nvCxnSpPr>
              <p:spPr>
                <a:xfrm>
                  <a:off x="11218606" y="3017336"/>
                  <a:ext cx="0" cy="3508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/>
              <p:cNvSpPr txBox="1"/>
              <p:nvPr/>
            </p:nvSpPr>
            <p:spPr>
              <a:xfrm>
                <a:off x="10052375" y="3444051"/>
                <a:ext cx="16274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smtClean="0"/>
                  <a:t>이산화</a:t>
                </a:r>
                <a:r>
                  <a:rPr lang="en-US" altLang="ko-KR" sz="1200" dirty="0" smtClean="0"/>
                  <a:t>(discretization)</a:t>
                </a:r>
                <a:endParaRPr lang="ko-KR" altLang="en-US" sz="1200" dirty="0"/>
              </a:p>
            </p:txBody>
          </p:sp>
        </p:grpSp>
        <p:cxnSp>
          <p:nvCxnSpPr>
            <p:cNvPr id="36" name="직선 연결선 35"/>
            <p:cNvCxnSpPr/>
            <p:nvPr/>
          </p:nvCxnSpPr>
          <p:spPr>
            <a:xfrm flipV="1">
              <a:off x="3770811" y="4303554"/>
              <a:ext cx="316011" cy="932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8230655" y="4518905"/>
            <a:ext cx="363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</a:rPr>
              <a:t>지구동역학적 수치 모사에 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적합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836780" y="4075055"/>
            <a:ext cx="371250" cy="146250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288823" y="627088"/>
            <a:ext cx="1080516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유한요소법</a:t>
            </a:r>
            <a:endParaRPr lang="ko-KR" altLang="en-US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1928934" y="2638676"/>
            <a:ext cx="381000" cy="85682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</a:t>
            </a:r>
            <a:r>
              <a:rPr lang="ko-KR" altLang="en-US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방법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8823" y="627088"/>
            <a:ext cx="960432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ASPECT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595" y="2270761"/>
            <a:ext cx="572180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600" dirty="0" smtClean="0"/>
              <a:t>2D </a:t>
            </a:r>
            <a:r>
              <a:rPr lang="ko-KR" altLang="en-US" sz="1600" dirty="0" smtClean="0"/>
              <a:t>및 </a:t>
            </a:r>
            <a:r>
              <a:rPr lang="en-US" altLang="ko-KR" sz="1600" dirty="0" smtClean="0"/>
              <a:t>3D </a:t>
            </a:r>
            <a:r>
              <a:rPr lang="ko-KR" altLang="en-US" sz="1600" dirty="0" smtClean="0"/>
              <a:t>모델에서 열 대류 문제를 수치 모사하기 위한 유한 요소 병렬 코드</a:t>
            </a:r>
            <a:endParaRPr lang="en-US" altLang="ko-KR" sz="1600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코드의 주 목적은 지구 맨틀의 수치 모사에 있지만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다양한 모형에도 적용 가능</a:t>
            </a:r>
            <a:endParaRPr lang="en-US" altLang="ko-KR" sz="1600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6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복잡한 문제를 해결하기 위한 코드 확장성이 특징으로 동해의 </a:t>
            </a:r>
            <a:r>
              <a:rPr lang="ko-KR" altLang="en-US" sz="1600" dirty="0" err="1" smtClean="0"/>
              <a:t>열개</a:t>
            </a:r>
            <a:r>
              <a:rPr lang="ko-KR" altLang="en-US" sz="1600" dirty="0" smtClean="0"/>
              <a:t> 현상과 같은 지구동역학적 모형 제작에 용이함</a:t>
            </a:r>
            <a:endParaRPr lang="en-US" altLang="ko-KR" sz="16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pic>
        <p:nvPicPr>
          <p:cNvPr id="15" name="Picture 2" descr="C:\Users\Jang min seok\Desktop\2020-2\졸업논문\ppt 자료\캡처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893" y="2631055"/>
            <a:ext cx="5697683" cy="16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Jang min seok\Desktop\2020-2\졸업논문\ppt 자료\캡처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638" y="4287171"/>
            <a:ext cx="3714750" cy="204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Jang min seok\Desktop\2020-2\졸업논문\ppt 자료\캡처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175" y="1579717"/>
            <a:ext cx="3772634" cy="81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29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연구방법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8823" y="627088"/>
            <a:ext cx="960432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지배방정식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31800" y="1475572"/>
                <a:ext cx="11315700" cy="5353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arenBoth"/>
                </a:pPr>
                <a:r>
                  <a:rPr lang="ko-KR" altLang="en-US" dirty="0" smtClean="0"/>
                  <a:t>연속방정식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(Continuity equation)</a:t>
                </a:r>
              </a:p>
              <a:p>
                <a:pPr marL="342900" indent="-342900">
                  <a:buAutoNum type="arabicParenBoth"/>
                </a:pP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i="1" smtClean="0">
                          <a:latin typeface="Cambria Math"/>
                          <a:ea typeface="Cambria Math"/>
                        </a:rPr>
                        <m:t>𝛻</m:t>
                      </m:r>
                      <m:r>
                        <a:rPr lang="en-US" altLang="ko-KR" sz="220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altLang="ko-KR" sz="2200" b="1" i="1" smtClean="0">
                          <a:latin typeface="Cambria Math"/>
                          <a:ea typeface="Cambria Math"/>
                        </a:rPr>
                        <m:t>𝒖</m:t>
                      </m:r>
                      <m:r>
                        <a:rPr lang="en-US" altLang="ko-KR" sz="2200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altLang="ko-KR" sz="2200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(2) </a:t>
                </a:r>
                <a:r>
                  <a:rPr lang="ko-KR" altLang="en-US" dirty="0" smtClean="0"/>
                  <a:t>운동량 보존 법칙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(Momentum conservation equation)</a:t>
                </a:r>
              </a:p>
              <a:p>
                <a:endParaRPr lang="en-US" altLang="ko-KR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sz="2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ko-KR" alt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sz="2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ko-KR" altLang="en-US" sz="22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ko-KR" sz="2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sz="2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sz="2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ko-KR" altLang="en-US" sz="2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sz="2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ko-KR" altLang="en-US" sz="22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sSub>
                        <m:sSubPr>
                          <m:ctrlPr>
                            <a:rPr lang="en-US" altLang="ko-KR" sz="2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2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en-US" altLang="ko-KR" dirty="0" smtClean="0"/>
                  <a:t>(3) </a:t>
                </a:r>
                <a:r>
                  <a:rPr lang="ko-KR" altLang="en-US" dirty="0" smtClean="0"/>
                  <a:t>에너지 보존 법칙</a:t>
                </a:r>
                <a:r>
                  <a:rPr lang="en-US" altLang="ko-KR" dirty="0" smtClean="0">
                    <a:latin typeface="Arial" panose="020B0604020202020204" pitchFamily="34" charset="0"/>
                    <a:cs typeface="Arial" panose="020B0604020202020204" pitchFamily="34" charset="0"/>
                  </a:rPr>
                  <a:t>(Conservation of energy)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200" i="1" smtClean="0">
                          <a:latin typeface="Cambria Math" panose="02040503050406030204" pitchFamily="18" charset="0"/>
                        </a:rPr>
                        <m:t>𝜌</m:t>
                      </m:r>
                      <m:sSub>
                        <m:sSubPr>
                          <m:ctrlPr>
                            <a:rPr lang="en-US" altLang="ko-KR" sz="220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altLang="ko-KR" sz="2200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22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num>
                            <m:den>
                              <m:r>
                                <a:rPr lang="ko-KR" altLang="en-US" sz="22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ko-KR" altLang="en-US" sz="22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altLang="ko-KR" sz="220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1475572"/>
                <a:ext cx="11315700" cy="5353132"/>
              </a:xfrm>
              <a:prstGeom prst="rect">
                <a:avLst/>
              </a:prstGeom>
              <a:blipFill>
                <a:blip r:embed="rId3"/>
                <a:stretch>
                  <a:fillRect l="-593" t="-10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84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연구방법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8823" y="627088"/>
            <a:ext cx="960432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유동학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성질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196" y="1042634"/>
            <a:ext cx="4993109" cy="539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31800" y="1475572"/>
                <a:ext cx="6233396" cy="49712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prstClr val="black"/>
                    </a:solidFill>
                    <a:cs typeface="Arial" panose="020B0604020202020204" pitchFamily="34" charset="0"/>
                  </a:rPr>
                  <a:t>(1)</a:t>
                </a:r>
                <a:r>
                  <a:rPr lang="en-US" altLang="ko-KR" dirty="0" smtClean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Mohr-Coulomb </a:t>
                </a:r>
                <a:r>
                  <a:rPr lang="en-US" altLang="ko-KR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Failure</a:t>
                </a:r>
              </a:p>
              <a:p>
                <a:pPr marL="342900" indent="-342900">
                  <a:buFontTx/>
                  <a:buAutoNum type="arabicParenBoth"/>
                </a:pPr>
                <a:endParaRPr lang="en-US" altLang="ko-KR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ko-KR" altLang="en-US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𝜂</m:t>
                          </m:r>
                        </m:e>
                        <m:sub>
                          <m: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𝑏𝑟𝑖𝑡𝑡𝑙𝑒</m:t>
                          </m:r>
                        </m:sub>
                      </m:sSub>
                      <m:r>
                        <a:rPr lang="en-US" altLang="ko-KR" sz="2200" i="1">
                          <a:solidFill>
                            <a:prstClr val="black"/>
                          </a:solidFill>
                          <a:latin typeface="Cambria Math"/>
                          <a:ea typeface="Cambria Math"/>
                        </a:rPr>
                        <m:t>= </m:t>
                      </m:r>
                      <m:f>
                        <m:fPr>
                          <m:ctrlP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r>
                            <a:rPr lang="ko-KR" altLang="en-US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  <m: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/>
                            </a:rPr>
                            <m:t>𝑔𝑧</m:t>
                          </m:r>
                          <m:func>
                            <m:funcPr>
                              <m:ctrlP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2200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tan</m:t>
                              </m:r>
                            </m:fName>
                            <m:e>
                              <m:r>
                                <a:rPr lang="ko-KR" alt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𝜙</m:t>
                              </m:r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𝐶</m:t>
                              </m:r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altLang="ko-KR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ko-KR" altLang="en-US" sz="22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𝜀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/>
                                </a:rPr>
                                <m:t>𝐼𝐼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sz="2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(2) </a:t>
                </a:r>
                <a:r>
                  <a:rPr lang="en-US" altLang="ko-KR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Dislocation creep</a:t>
                </a:r>
              </a:p>
              <a:p>
                <a:endParaRPr lang="en-US" altLang="ko-KR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𝑑𝑖𝑠𝑙</m:t>
                          </m:r>
                        </m:sub>
                      </m:sSub>
                      <m:r>
                        <a:rPr lang="en-US" altLang="ko-KR" sz="2200" i="1">
                          <a:solidFill>
                            <a:prstClr val="black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𝑑𝑖𝑠𝑙</m:t>
                              </m:r>
                            </m:sub>
                            <m:sup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den>
                      </m:f>
                      <m:sSubSup>
                        <m:sSubSupPr>
                          <m:ctrlP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ko-KR" alt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ko-KR" altLang="en-US" sz="22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</m:acc>
                        </m:e>
                        <m:sub>
                          <m: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𝐼𝐼</m:t>
                          </m:r>
                        </m:sub>
                        <m:sup>
                          <m:f>
                            <m:fPr>
                              <m:ctrlP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bSup>
                      <m:r>
                        <m:rPr>
                          <m:sty m:val="p"/>
                        </m:rPr>
                        <a:rPr lang="en-US" altLang="ko-KR" sz="2200">
                          <a:solidFill>
                            <a:prstClr val="black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exp</m:t>
                      </m:r>
                      <m:r>
                        <a:rPr lang="en-US" altLang="ko-KR" sz="2200" i="1">
                          <a:solidFill>
                            <a:prstClr val="black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𝑑𝑖𝑠𝑙</m:t>
                              </m:r>
                            </m:sub>
                          </m:sSub>
                          <m: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ko-KR" sz="22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𝑑𝑖𝑠𝑙</m:t>
                              </m:r>
                            </m:sub>
                          </m:sSub>
                        </m:num>
                        <m:den>
                          <m: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𝑛𝑅𝑇</m:t>
                          </m:r>
                        </m:den>
                      </m:f>
                      <m:r>
                        <a:rPr lang="en-US" altLang="ko-KR" sz="2200" i="1">
                          <a:solidFill>
                            <a:prstClr val="black"/>
                          </a:solidFill>
                          <a:latin typeface="Cambria Math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2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altLang="ko-KR" dirty="0" smtClean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ko-KR" dirty="0" smtClean="0">
                    <a:solidFill>
                      <a:prstClr val="black"/>
                    </a:solidFill>
                    <a:cs typeface="Arial" panose="020B0604020202020204" pitchFamily="34" charset="0"/>
                  </a:rPr>
                  <a:t>(</a:t>
                </a:r>
                <a:r>
                  <a:rPr lang="en-US" altLang="ko-KR" dirty="0">
                    <a:solidFill>
                      <a:prstClr val="black"/>
                    </a:solidFill>
                    <a:cs typeface="Arial" panose="020B0604020202020204" pitchFamily="34" charset="0"/>
                  </a:rPr>
                  <a:t>3)</a:t>
                </a:r>
                <a:r>
                  <a:rPr lang="en-US" altLang="ko-KR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Effective viscosity</a:t>
                </a:r>
              </a:p>
              <a:p>
                <a:endParaRPr lang="en-US" altLang="ko-KR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sz="2200" i="1">
                              <a:solidFill>
                                <a:prstClr val="black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𝑒𝑓𝑓</m:t>
                          </m:r>
                        </m:sub>
                      </m:sSub>
                      <m:r>
                        <a:rPr lang="en-US" altLang="ko-KR" sz="2200" i="1">
                          <a:solidFill>
                            <a:prstClr val="black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ko-KR" sz="2200">
                          <a:solidFill>
                            <a:prstClr val="black"/>
                          </a:solidFill>
                          <a:latin typeface="Cambria Math"/>
                          <a:cs typeface="Arial" panose="020B0604020202020204" pitchFamily="34" charset="0"/>
                        </a:rPr>
                        <m:t>min</m:t>
                      </m:r>
                      <m:r>
                        <a:rPr lang="en-US" altLang="ko-KR" sz="2200" i="1">
                          <a:solidFill>
                            <a:prstClr val="black"/>
                          </a:solidFill>
                          <a:latin typeface="Cambria Math"/>
                          <a:cs typeface="Arial" panose="020B0604020202020204" pitchFamily="34" charset="0"/>
                        </a:rPr>
                        <m:t>⁡(</m:t>
                      </m:r>
                      <m:sSub>
                        <m:sSubPr>
                          <m:ctrlP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sz="2200" i="1">
                              <a:solidFill>
                                <a:prstClr val="black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𝑏𝑟𝑖𝑡𝑡𝑙𝑒</m:t>
                          </m:r>
                        </m:sub>
                      </m:sSub>
                      <m:r>
                        <a:rPr lang="en-US" altLang="ko-KR" sz="2200" i="1">
                          <a:solidFill>
                            <a:prstClr val="black"/>
                          </a:solidFill>
                          <a:latin typeface="Cambria Math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ko-KR" altLang="en-US" sz="2200" i="1">
                              <a:solidFill>
                                <a:prstClr val="black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ko-KR" sz="2200" i="1">
                              <a:solidFill>
                                <a:prstClr val="black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𝑑𝑖𝑠𝑙</m:t>
                          </m:r>
                        </m:sub>
                      </m:sSub>
                      <m:r>
                        <a:rPr lang="en-US" altLang="ko-KR" sz="2200" i="1">
                          <a:solidFill>
                            <a:prstClr val="black"/>
                          </a:solidFill>
                          <a:latin typeface="Cambria Math"/>
                          <a:cs typeface="Arial" panose="020B0604020202020204" pitchFamily="34" charset="0"/>
                        </a:rPr>
                        <m:t>) </m:t>
                      </m:r>
                    </m:oMath>
                  </m:oMathPara>
                </a14:m>
                <a:endParaRPr lang="en-US" altLang="ko-KR" sz="2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ko-KR" altLang="en-US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00" y="1475572"/>
                <a:ext cx="6233396" cy="4971233"/>
              </a:xfrm>
              <a:prstGeom prst="rect">
                <a:avLst/>
              </a:prstGeom>
              <a:blipFill>
                <a:blip r:embed="rId4"/>
                <a:stretch>
                  <a:fillRect l="-881" t="-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760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연구방법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8823" y="627088"/>
            <a:ext cx="960432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수치 모형 설정 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(1)</a:t>
            </a:r>
            <a:endParaRPr lang="ko-KR" altLang="en-US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7303" y="1127564"/>
            <a:ext cx="5360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차원 모형 경계 조건과 초기조건</a:t>
            </a: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12701" y="4792518"/>
            <a:ext cx="9906413" cy="1688889"/>
            <a:chOff x="1943226" y="4767315"/>
            <a:chExt cx="9906413" cy="1688889"/>
          </a:xfrm>
        </p:grpSpPr>
        <p:pic>
          <p:nvPicPr>
            <p:cNvPr id="14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226" y="5137320"/>
              <a:ext cx="9906413" cy="1318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8259" y="4767315"/>
              <a:ext cx="1189297" cy="250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그룹 22"/>
          <p:cNvGrpSpPr/>
          <p:nvPr/>
        </p:nvGrpSpPr>
        <p:grpSpPr>
          <a:xfrm>
            <a:off x="6684546" y="4339121"/>
            <a:ext cx="4633000" cy="382074"/>
            <a:chOff x="6695563" y="4195900"/>
            <a:chExt cx="4633000" cy="382074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5733" y="4195900"/>
              <a:ext cx="3988364" cy="20508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695563" y="4300975"/>
              <a:ext cx="4633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 Sticky air         Upper crust       Lower crust    Lithospheric mantle</a:t>
              </a:r>
              <a:endParaRPr lang="ko-KR" alt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99318" y="1711629"/>
            <a:ext cx="5291857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/>
              <a:t>3</a:t>
            </a:r>
            <a:r>
              <a:rPr lang="ko-KR" altLang="en-US" sz="1400" dirty="0"/>
              <a:t>층 구조로 이루어진 </a:t>
            </a:r>
            <a:r>
              <a:rPr lang="ko-KR" altLang="en-US" sz="1400" dirty="0" err="1"/>
              <a:t>암석권</a:t>
            </a:r>
            <a:r>
              <a:rPr lang="en-US" altLang="ko-KR" sz="1400" dirty="0"/>
              <a:t>(Upper Crust, Lower Crust, Lithospheric Mantle) </a:t>
            </a:r>
            <a:r>
              <a:rPr lang="ko-KR" altLang="en-US" sz="1400" dirty="0"/>
              <a:t>모델을 좌우로 </a:t>
            </a:r>
            <a:r>
              <a:rPr lang="ko-KR" altLang="en-US" sz="1400" dirty="0" err="1"/>
              <a:t>등속인장</a:t>
            </a:r>
            <a:endParaRPr lang="en-US" altLang="ko-KR" sz="14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최상부는 </a:t>
            </a:r>
            <a:r>
              <a:rPr lang="en-US" altLang="ko-KR" sz="1400" dirty="0" smtClean="0"/>
              <a:t>Sticky air</a:t>
            </a:r>
            <a:r>
              <a:rPr lang="ko-KR" altLang="en-US" sz="1400" dirty="0" smtClean="0"/>
              <a:t>로 </a:t>
            </a:r>
            <a:r>
              <a:rPr lang="ko-KR" altLang="en-US" sz="1400" dirty="0"/>
              <a:t>설정</a:t>
            </a:r>
            <a:endParaRPr lang="en-US" altLang="ko-KR" sz="14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/>
              <a:t>질량 보존의 법칙을 만족시키기 위해 </a:t>
            </a:r>
            <a:r>
              <a:rPr lang="ko-KR" altLang="en-US" sz="1400" dirty="0" err="1"/>
              <a:t>암석권에서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유출되는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질량만큼 </a:t>
            </a:r>
            <a:r>
              <a:rPr lang="ko-KR" altLang="en-US" sz="1400" dirty="0"/>
              <a:t>동일한 질량을 하부에서 유입</a:t>
            </a:r>
            <a:endParaRPr lang="en-US" altLang="ko-KR" sz="1400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pic>
        <p:nvPicPr>
          <p:cNvPr id="1027" name="Picture 3" descr="C:\Users\Jang min seok\Desktop\2020-2\졸업논문\1x\자산 2-1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92" y="661889"/>
            <a:ext cx="6415908" cy="35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9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연구방법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8823" y="627088"/>
            <a:ext cx="960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 모형 설정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(2)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824" y="2885859"/>
            <a:ext cx="4535378" cy="369158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503" y="1147094"/>
            <a:ext cx="4195552" cy="547088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96828" y="1127564"/>
            <a:ext cx="5360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차원 모형 경계 조건과 초기조건</a:t>
            </a:r>
            <a:endParaRPr lang="en-US" altLang="ko-K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9318" y="1692579"/>
            <a:ext cx="547859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Pull-apart </a:t>
            </a:r>
            <a:r>
              <a:rPr lang="ko-KR" altLang="en-US" sz="1400" dirty="0" smtClean="0"/>
              <a:t>모델의 경우 </a:t>
            </a:r>
            <a:r>
              <a:rPr lang="en-US" altLang="ko-KR" sz="1400" dirty="0" smtClean="0"/>
              <a:t>Perturbation</a:t>
            </a:r>
            <a:r>
              <a:rPr lang="ko-KR" altLang="en-US" sz="1400" dirty="0" smtClean="0"/>
              <a:t>을 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개로 나누어 </a:t>
            </a:r>
            <a:r>
              <a:rPr lang="en-US" altLang="ko-KR" sz="1400" dirty="0" smtClean="0"/>
              <a:t>X</a:t>
            </a:r>
            <a:r>
              <a:rPr lang="ko-KR" altLang="en-US" sz="1400" dirty="0" smtClean="0"/>
              <a:t>축으로 </a:t>
            </a:r>
            <a:r>
              <a:rPr lang="en-US" altLang="ko-KR" sz="1400" dirty="0" smtClean="0"/>
              <a:t>80km, Y</a:t>
            </a:r>
            <a:r>
              <a:rPr lang="ko-KR" altLang="en-US" sz="1400" dirty="0" smtClean="0"/>
              <a:t>축으로 </a:t>
            </a:r>
            <a:r>
              <a:rPr lang="en-US" altLang="ko-KR" sz="1400" dirty="0" smtClean="0"/>
              <a:t>50km </a:t>
            </a:r>
            <a:r>
              <a:rPr lang="ko-KR" altLang="en-US" sz="1400" dirty="0" err="1" smtClean="0"/>
              <a:t>이격하여</a:t>
            </a:r>
            <a:r>
              <a:rPr lang="ko-KR" altLang="en-US" sz="1400" dirty="0" smtClean="0"/>
              <a:t> 위치시킴</a:t>
            </a:r>
            <a:endParaRPr lang="en-US" altLang="ko-KR" sz="1400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4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Two stage </a:t>
            </a:r>
            <a:r>
              <a:rPr lang="ko-KR" altLang="en-US" sz="1400" dirty="0" smtClean="0"/>
              <a:t>모델은 </a:t>
            </a:r>
            <a:r>
              <a:rPr lang="en-US" altLang="ko-KR" sz="1400" dirty="0" smtClean="0"/>
              <a:t>11 Ma ~ 3 Ma </a:t>
            </a:r>
            <a:r>
              <a:rPr lang="ko-KR" altLang="en-US" sz="1400" dirty="0" smtClean="0"/>
              <a:t>까지 </a:t>
            </a:r>
            <a:endParaRPr lang="en-US" altLang="ko-KR" sz="140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/>
              <a:t>     수평 </a:t>
            </a:r>
            <a:r>
              <a:rPr lang="ko-KR" altLang="en-US" sz="1400" dirty="0" err="1" smtClean="0"/>
              <a:t>열개</a:t>
            </a:r>
            <a:r>
              <a:rPr lang="en-US" altLang="ko-KR" sz="1400" dirty="0" smtClean="0"/>
              <a:t>, 3 Ma ~ 0 Ma </a:t>
            </a:r>
            <a:r>
              <a:rPr lang="ko-KR" altLang="en-US" sz="1400" dirty="0" smtClean="0"/>
              <a:t>까지는 </a:t>
            </a:r>
            <a:endParaRPr lang="en-US" altLang="ko-KR" sz="140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1400" dirty="0" smtClean="0"/>
              <a:t>     부채꼴 확장을 적용</a:t>
            </a:r>
            <a:endParaRPr lang="en-US" altLang="ko-KR" sz="1400" dirty="0" smtClean="0"/>
          </a:p>
          <a:p>
            <a:pPr fontAlgn="base">
              <a:lnSpc>
                <a:spcPct val="150000"/>
              </a:lnSpc>
            </a:pPr>
            <a:endParaRPr lang="en-US" altLang="ko-KR" sz="1400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최상부는 </a:t>
            </a:r>
            <a:r>
              <a:rPr lang="ko-KR" altLang="en-US" sz="1400" dirty="0" err="1" smtClean="0"/>
              <a:t>자유표면</a:t>
            </a:r>
            <a:endParaRPr lang="en-US" altLang="ko-KR" sz="14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/>
              <a:t>    (Free surface)</a:t>
            </a:r>
            <a:r>
              <a:rPr lang="ko-KR" altLang="en-US" sz="1400" dirty="0" smtClean="0"/>
              <a:t>으로 설정</a:t>
            </a:r>
            <a:endParaRPr lang="en-US" altLang="ko-KR" sz="1400" dirty="0" smtClean="0"/>
          </a:p>
        </p:txBody>
      </p:sp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4824000"/>
            <a:ext cx="1593273" cy="1705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434068" y="2531912"/>
            <a:ext cx="2027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A) Pull-apart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95371" y="810890"/>
            <a:ext cx="2773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B) Two stage rifting</a:t>
            </a:r>
            <a:endParaRPr lang="ko-KR" alt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02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연구방법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8823" y="627088"/>
            <a:ext cx="9604324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 모형 설정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(3)</a:t>
            </a:r>
            <a:endParaRPr kumimoji="0" lang="ko-KR" altLang="en-US" sz="2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2800" y="1558102"/>
            <a:ext cx="11623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중심부 </a:t>
            </a:r>
            <a:r>
              <a:rPr lang="en-US" altLang="ko-KR" sz="1400" dirty="0" smtClean="0"/>
              <a:t>(X = 300 km, Y</a:t>
            </a:r>
            <a:r>
              <a:rPr lang="ko-KR" altLang="en-US" sz="1400" dirty="0" smtClean="0"/>
              <a:t>축으로는 전체 길이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를 기준으로 </a:t>
            </a:r>
            <a:r>
              <a:rPr lang="ko-KR" altLang="en-US" sz="1400" dirty="0" err="1" smtClean="0"/>
              <a:t>열개를</a:t>
            </a:r>
            <a:r>
              <a:rPr lang="ko-KR" altLang="en-US" sz="1400" dirty="0" smtClean="0"/>
              <a:t> 발생시키기 위해 강도가 가장 강한 깊이에서 </a:t>
            </a:r>
            <a:r>
              <a:rPr lang="en-US" altLang="ko-KR" sz="1400" dirty="0"/>
              <a:t>20 km (</a:t>
            </a:r>
            <a:r>
              <a:rPr lang="en-US" altLang="ko-KR" sz="1400" dirty="0" smtClean="0"/>
              <a:t>Z-Axis) </a:t>
            </a:r>
            <a:r>
              <a:rPr lang="en-US" altLang="ko-KR" sz="1400" dirty="0"/>
              <a:t>x 20 km (</a:t>
            </a:r>
            <a:r>
              <a:rPr lang="en-US" altLang="ko-KR" sz="1400" dirty="0" smtClean="0"/>
              <a:t>X-Axis</a:t>
            </a:r>
            <a:r>
              <a:rPr lang="en-US" altLang="ko-KR" sz="1400" dirty="0" smtClean="0"/>
              <a:t>)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 smtClean="0"/>
              <a:t>     </a:t>
            </a:r>
            <a:r>
              <a:rPr lang="ko-KR" altLang="en-US" sz="1400" dirty="0" smtClean="0"/>
              <a:t>크기의 </a:t>
            </a:r>
            <a:r>
              <a:rPr lang="ko-KR" altLang="en-US" sz="1400" dirty="0" smtClean="0"/>
              <a:t>온도 </a:t>
            </a:r>
            <a:r>
              <a:rPr lang="en-US" altLang="ko-KR" sz="1400" dirty="0" smtClean="0"/>
              <a:t>Anomaly(</a:t>
            </a:r>
            <a:r>
              <a:rPr lang="ko-KR" altLang="en-US" sz="1400" dirty="0" smtClean="0"/>
              <a:t>평균 </a:t>
            </a:r>
            <a:r>
              <a:rPr lang="en-US" altLang="ko-KR" sz="1400" dirty="0" smtClean="0"/>
              <a:t>187 K)</a:t>
            </a:r>
            <a:r>
              <a:rPr lang="ko-KR" altLang="en-US" sz="1400" dirty="0" smtClean="0"/>
              <a:t>를 주어 주변부에 비해 비교적 강도를 낮춘 </a:t>
            </a:r>
            <a:r>
              <a:rPr lang="en-US" altLang="ko-KR" sz="1400" dirty="0" smtClean="0"/>
              <a:t>Perturbation</a:t>
            </a:r>
            <a:r>
              <a:rPr lang="ko-KR" altLang="en-US" sz="1400" dirty="0" smtClean="0"/>
              <a:t>을 갖게 함</a:t>
            </a:r>
            <a:endParaRPr lang="en-US" altLang="ko-KR" sz="14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40" y="2414724"/>
            <a:ext cx="5457668" cy="41112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423" y="2577948"/>
            <a:ext cx="6081092" cy="372959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6828" y="1127564"/>
            <a:ext cx="5360680" cy="415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온도 경계 조건과 </a:t>
            </a:r>
            <a:r>
              <a:rPr lang="ko-KR" alt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초기조건</a:t>
            </a:r>
            <a:endParaRPr lang="en-US" altLang="ko-K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8614" y="4357052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(187 K)</a:t>
            </a:r>
            <a:endParaRPr lang="ko-KR" altLang="en-US" sz="135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6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519996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연구결과 </a:t>
            </a: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(1) 2</a:t>
            </a: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차원 수치 모형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6638" y="615727"/>
            <a:ext cx="11623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실험 결과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열개</a:t>
            </a:r>
            <a:r>
              <a:rPr lang="ko-KR" altLang="en-US" sz="1400" dirty="0" smtClean="0"/>
              <a:t> 과정에서 변화 양상이 두드러지게 나타나며 </a:t>
            </a:r>
            <a:r>
              <a:rPr lang="ko-KR" altLang="en-US" sz="1400" dirty="0" err="1" smtClean="0"/>
              <a:t>전단대가</a:t>
            </a:r>
            <a:r>
              <a:rPr lang="ko-KR" altLang="en-US" sz="1400" dirty="0" smtClean="0"/>
              <a:t> 관찰됨</a:t>
            </a:r>
            <a:endParaRPr lang="en-US" altLang="ko-KR" sz="1400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/>
              <a:t>전단대가</a:t>
            </a:r>
            <a:r>
              <a:rPr lang="ko-KR" altLang="en-US" sz="1400" dirty="0" smtClean="0"/>
              <a:t> 성장함에 따라 상하부 지각에 변형을 가하며 지각 전체가 얇아지기 시작함</a:t>
            </a:r>
            <a:endParaRPr lang="en-US" altLang="ko-KR" sz="1400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지각이 얇아지며 중심부의 하부 물질이 대류 및 상승하고 이들이 전달하는 열은 대륙지각의 변형과 </a:t>
            </a:r>
            <a:r>
              <a:rPr lang="ko-KR" altLang="en-US" sz="1400" dirty="0" err="1" smtClean="0"/>
              <a:t>열개</a:t>
            </a:r>
            <a:r>
              <a:rPr lang="ko-KR" altLang="en-US" sz="1400" dirty="0" smtClean="0"/>
              <a:t> 작용을 가속함</a:t>
            </a:r>
            <a:endParaRPr lang="en-US" altLang="ko-KR" sz="1400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err="1" smtClean="0"/>
              <a:t>열개가</a:t>
            </a:r>
            <a:r>
              <a:rPr lang="ko-KR" altLang="en-US" sz="1400" dirty="0" smtClean="0"/>
              <a:t> 진행함에 따라 정단층과 지구대의 대칭 구조가 확인됨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94" y="2038400"/>
            <a:ext cx="11022367" cy="44516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459" y="6268318"/>
            <a:ext cx="3517507" cy="34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1" y="88135"/>
            <a:ext cx="55553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연구결과 </a:t>
            </a:r>
            <a:r>
              <a:rPr lang="en-US" altLang="ko-KR" sz="2500" b="1" noProof="0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lang="en-US" altLang="ko-KR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 (1) 2</a:t>
            </a:r>
            <a:r>
              <a:rPr lang="ko-KR" altLang="en-US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차원 수치 모형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402"/>
          <a:stretch/>
        </p:blipFill>
        <p:spPr>
          <a:xfrm>
            <a:off x="461106" y="621006"/>
            <a:ext cx="3119378" cy="5938544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4346204" y="626771"/>
            <a:ext cx="3204303" cy="5938544"/>
            <a:chOff x="4180949" y="681856"/>
            <a:chExt cx="3204303" cy="5938544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59" r="36602"/>
            <a:stretch/>
          </p:blipFill>
          <p:spPr>
            <a:xfrm>
              <a:off x="4180949" y="681856"/>
              <a:ext cx="2941503" cy="5938544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6382717" y="4591051"/>
              <a:ext cx="1002535" cy="3525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583723" y="643040"/>
            <a:ext cx="4027575" cy="5923100"/>
            <a:chOff x="7583723" y="643040"/>
            <a:chExt cx="4027575" cy="5923100"/>
          </a:xfrm>
        </p:grpSpPr>
        <p:grpSp>
          <p:nvGrpSpPr>
            <p:cNvPr id="19" name="그룹 18"/>
            <p:cNvGrpSpPr/>
            <p:nvPr/>
          </p:nvGrpSpPr>
          <p:grpSpPr>
            <a:xfrm>
              <a:off x="7583723" y="901699"/>
              <a:ext cx="3719108" cy="5664441"/>
              <a:chOff x="7418468" y="901699"/>
              <a:chExt cx="3719108" cy="5664441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7636126" y="901699"/>
                <a:ext cx="3501450" cy="5664441"/>
                <a:chOff x="7636126" y="901699"/>
                <a:chExt cx="3501450" cy="5664441"/>
              </a:xfrm>
            </p:grpSpPr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3452" t="4615" r="-1"/>
                <a:stretch/>
              </p:blipFill>
              <p:spPr>
                <a:xfrm>
                  <a:off x="7640110" y="901699"/>
                  <a:ext cx="3497466" cy="5664441"/>
                </a:xfrm>
                <a:prstGeom prst="rect">
                  <a:avLst/>
                </a:prstGeom>
              </p:spPr>
            </p:pic>
            <p:sp>
              <p:nvSpPr>
                <p:cNvPr id="15" name="직사각형 14"/>
                <p:cNvSpPr/>
                <p:nvPr/>
              </p:nvSpPr>
              <p:spPr>
                <a:xfrm>
                  <a:off x="7636126" y="2758440"/>
                  <a:ext cx="3069974" cy="1981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" name="직사각형 19"/>
              <p:cNvSpPr/>
              <p:nvPr/>
            </p:nvSpPr>
            <p:spPr>
              <a:xfrm>
                <a:off x="7418468" y="4662290"/>
                <a:ext cx="3069974" cy="198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9990218" y="4761350"/>
                <a:ext cx="392032" cy="1981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8064349" y="643040"/>
              <a:ext cx="3007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Fast mantle upwelling</a:t>
              </a:r>
              <a:endParaRPr lang="ko-KR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51862" y="2663655"/>
              <a:ext cx="35424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Formation of normal faults</a:t>
              </a:r>
              <a:endParaRPr lang="ko-KR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68808" y="4587906"/>
              <a:ext cx="35424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Initiation of continental breakup</a:t>
              </a:r>
              <a:endParaRPr lang="ko-KR" alt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7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1" y="88135"/>
            <a:ext cx="866304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연구결과 </a:t>
            </a: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ko-KR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(4) </a:t>
            </a:r>
            <a:r>
              <a:rPr lang="ko-KR" altLang="en-US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울릉분지 </a:t>
            </a:r>
            <a:r>
              <a:rPr lang="ko-KR" altLang="en-US" sz="25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지열류량</a:t>
            </a:r>
            <a:r>
              <a:rPr lang="ko-KR" altLang="en-US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자료와의 상관관계</a:t>
            </a:r>
            <a:endParaRPr lang="ko-KR" altLang="en-US" sz="25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3528" y="4903070"/>
            <a:ext cx="117845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 dirty="0" smtClean="0">
                <a:solidFill>
                  <a:prstClr val="black"/>
                </a:solidFill>
              </a:rPr>
              <a:t>(a) 20</a:t>
            </a:r>
            <a:r>
              <a:rPr lang="ko-KR" altLang="en-US" sz="1400" dirty="0" smtClean="0">
                <a:solidFill>
                  <a:prstClr val="black"/>
                </a:solidFill>
              </a:rPr>
              <a:t>배 과장된 </a:t>
            </a:r>
            <a:r>
              <a:rPr lang="en-US" altLang="ko-KR" sz="1400" dirty="0" smtClean="0">
                <a:solidFill>
                  <a:prstClr val="black"/>
                </a:solidFill>
              </a:rPr>
              <a:t>Topography Rifting </a:t>
            </a:r>
            <a:r>
              <a:rPr lang="ko-KR" altLang="en-US" sz="1400" dirty="0" smtClean="0">
                <a:solidFill>
                  <a:prstClr val="black"/>
                </a:solidFill>
              </a:rPr>
              <a:t>기간 동안 높은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지열류량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 dirty="0" smtClean="0">
                <a:solidFill>
                  <a:prstClr val="black"/>
                </a:solidFill>
              </a:rPr>
              <a:t>(b) 5 Ma</a:t>
            </a:r>
            <a:r>
              <a:rPr lang="ko-KR" altLang="en-US" sz="1400" dirty="0" smtClean="0">
                <a:solidFill>
                  <a:prstClr val="black"/>
                </a:solidFill>
              </a:rPr>
              <a:t>의 냉각을 통해 중심부의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지열류량이</a:t>
            </a:r>
            <a:r>
              <a:rPr lang="ko-KR" altLang="en-US" sz="1400" dirty="0" smtClean="0">
                <a:solidFill>
                  <a:prstClr val="black"/>
                </a:solidFill>
              </a:rPr>
              <a:t> 급속하게 감소하나 주변부로 고온의 물질이 넓게 퍼지며 분지 내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지열류량은</a:t>
            </a:r>
            <a:r>
              <a:rPr lang="ko-KR" altLang="en-US" sz="1400" dirty="0" smtClean="0">
                <a:solidFill>
                  <a:prstClr val="black"/>
                </a:solidFill>
              </a:rPr>
              <a:t> 유지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pPr marL="285750" indent="-285750" fontAlgn="base">
              <a:lnSpc>
                <a:spcPct val="150000"/>
              </a:lnSpc>
              <a:buFontTx/>
              <a:buChar char="-"/>
              <a:defRPr/>
            </a:pPr>
            <a:r>
              <a:rPr lang="en-US" altLang="ko-KR" sz="1400" dirty="0" smtClean="0">
                <a:solidFill>
                  <a:prstClr val="black"/>
                </a:solidFill>
              </a:rPr>
              <a:t>(c) </a:t>
            </a:r>
            <a:r>
              <a:rPr lang="ko-KR" altLang="en-US" sz="1400" dirty="0" smtClean="0">
                <a:solidFill>
                  <a:prstClr val="black"/>
                </a:solidFill>
              </a:rPr>
              <a:t>압축되며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좌굴구조와</a:t>
            </a:r>
            <a:r>
              <a:rPr lang="ko-KR" altLang="en-US" sz="1400" dirty="0" smtClean="0">
                <a:solidFill>
                  <a:prstClr val="black"/>
                </a:solidFill>
              </a:rPr>
              <a:t> 유사한 </a:t>
            </a:r>
            <a:r>
              <a:rPr lang="en-US" altLang="ko-KR" sz="1400" dirty="0" smtClean="0">
                <a:solidFill>
                  <a:prstClr val="black"/>
                </a:solidFill>
              </a:rPr>
              <a:t>Topography</a:t>
            </a:r>
            <a:r>
              <a:rPr lang="ko-KR" altLang="en-US" sz="1400" dirty="0" smtClean="0">
                <a:solidFill>
                  <a:prstClr val="black"/>
                </a:solidFill>
              </a:rPr>
              <a:t>를 보이고 중심부의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지열류량은</a:t>
            </a:r>
            <a:r>
              <a:rPr lang="ko-KR" altLang="en-US" sz="1400" dirty="0" smtClean="0">
                <a:solidFill>
                  <a:prstClr val="black"/>
                </a:solidFill>
              </a:rPr>
              <a:t> 계속 낮아지지만 고온물질이 더욱 넓게 퍼져 전체적인 </a:t>
            </a:r>
            <a:r>
              <a:rPr lang="ko-KR" altLang="en-US" sz="1400" dirty="0" err="1" smtClean="0">
                <a:solidFill>
                  <a:prstClr val="black"/>
                </a:solidFill>
              </a:rPr>
              <a:t>지열류량</a:t>
            </a:r>
            <a:r>
              <a:rPr lang="ko-KR" altLang="en-US" sz="1400" dirty="0" smtClean="0">
                <a:solidFill>
                  <a:prstClr val="black"/>
                </a:solidFill>
              </a:rPr>
              <a:t> 상승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</a:rPr>
              <a:t>-&gt; </a:t>
            </a:r>
            <a:r>
              <a:rPr lang="ko-KR" altLang="en-US" sz="1400" dirty="0" smtClean="0">
                <a:solidFill>
                  <a:prstClr val="black"/>
                </a:solidFill>
              </a:rPr>
              <a:t>실측 자료와 비슷한 값</a:t>
            </a:r>
            <a:r>
              <a:rPr lang="en-US" altLang="ko-KR" sz="1400" dirty="0" smtClean="0">
                <a:solidFill>
                  <a:prstClr val="black"/>
                </a:solidFill>
              </a:rPr>
              <a:t>(</a:t>
            </a:r>
            <a:r>
              <a:rPr lang="ko-KR" altLang="en-US" sz="1400" dirty="0" err="1">
                <a:solidFill>
                  <a:prstClr val="black"/>
                </a:solidFill>
              </a:rPr>
              <a:t>열개</a:t>
            </a:r>
            <a:r>
              <a:rPr lang="ko-KR" altLang="en-US" sz="1400" dirty="0">
                <a:solidFill>
                  <a:prstClr val="black"/>
                </a:solidFill>
              </a:rPr>
              <a:t> 중심부 부근 </a:t>
            </a:r>
            <a:r>
              <a:rPr lang="en-US" altLang="ko-KR" sz="1400" dirty="0">
                <a:solidFill>
                  <a:prstClr val="black"/>
                </a:solidFill>
              </a:rPr>
              <a:t>110~120mW/m²</a:t>
            </a:r>
            <a:r>
              <a:rPr lang="en-US" altLang="ko-KR" sz="1400" dirty="0" smtClean="0">
                <a:solidFill>
                  <a:prstClr val="black"/>
                </a:solidFill>
              </a:rPr>
              <a:t>) </a:t>
            </a:r>
            <a:r>
              <a:rPr lang="ko-KR" altLang="en-US" sz="1400" dirty="0" smtClean="0">
                <a:solidFill>
                  <a:prstClr val="black"/>
                </a:solidFill>
              </a:rPr>
              <a:t>을 보이며 본 실험에선 퇴적층에 의한 효과가 없었음</a:t>
            </a:r>
            <a:endParaRPr lang="en-US" altLang="ko-KR" sz="1400" dirty="0" smtClean="0">
              <a:solidFill>
                <a:prstClr val="black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676785" y="872491"/>
            <a:ext cx="8116198" cy="3679676"/>
            <a:chOff x="360262" y="690939"/>
            <a:chExt cx="8116198" cy="3679676"/>
          </a:xfrm>
        </p:grpSpPr>
        <p:grpSp>
          <p:nvGrpSpPr>
            <p:cNvPr id="53" name="그룹 52"/>
            <p:cNvGrpSpPr/>
            <p:nvPr/>
          </p:nvGrpSpPr>
          <p:grpSpPr>
            <a:xfrm>
              <a:off x="610682" y="3786223"/>
              <a:ext cx="1872359" cy="538257"/>
              <a:chOff x="517849" y="5120854"/>
              <a:chExt cx="1872359" cy="538257"/>
            </a:xfrm>
          </p:grpSpPr>
          <p:cxnSp>
            <p:nvCxnSpPr>
              <p:cNvPr id="35" name="직선 연결선 34"/>
              <p:cNvCxnSpPr/>
              <p:nvPr/>
            </p:nvCxnSpPr>
            <p:spPr>
              <a:xfrm>
                <a:off x="527180" y="5259354"/>
                <a:ext cx="326571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517849" y="5536163"/>
                <a:ext cx="326571" cy="0"/>
              </a:xfrm>
              <a:prstGeom prst="line">
                <a:avLst/>
              </a:prstGeom>
              <a:ln w="15875">
                <a:solidFill>
                  <a:srgbClr val="ED0DE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/>
              <p:cNvSpPr txBox="1"/>
              <p:nvPr/>
            </p:nvSpPr>
            <p:spPr>
              <a:xfrm>
                <a:off x="867747" y="5120854"/>
                <a:ext cx="1502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 smtClean="0">
                    <a:solidFill>
                      <a:prstClr val="black"/>
                    </a:solidFill>
                  </a:rPr>
                  <a:t>Topography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887980" y="5382112"/>
                <a:ext cx="1502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 smtClean="0">
                    <a:solidFill>
                      <a:prstClr val="black"/>
                    </a:solidFill>
                  </a:rPr>
                  <a:t>Heat flow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3312433" y="3811952"/>
              <a:ext cx="1828799" cy="528925"/>
              <a:chOff x="4781938" y="5111524"/>
              <a:chExt cx="1828799" cy="528925"/>
            </a:xfrm>
          </p:grpSpPr>
          <p:cxnSp>
            <p:nvCxnSpPr>
              <p:cNvPr id="39" name="직선 연결선 38"/>
              <p:cNvCxnSpPr/>
              <p:nvPr/>
            </p:nvCxnSpPr>
            <p:spPr>
              <a:xfrm>
                <a:off x="4781938" y="5250024"/>
                <a:ext cx="326571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/>
              <p:cNvCxnSpPr/>
              <p:nvPr/>
            </p:nvCxnSpPr>
            <p:spPr>
              <a:xfrm>
                <a:off x="4781938" y="5520612"/>
                <a:ext cx="326571" cy="0"/>
              </a:xfrm>
              <a:prstGeom prst="line">
                <a:avLst/>
              </a:prstGeom>
              <a:ln w="15875">
                <a:solidFill>
                  <a:srgbClr val="F89F2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5108509" y="5111524"/>
                <a:ext cx="1502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 smtClean="0">
                    <a:solidFill>
                      <a:prstClr val="black"/>
                    </a:solidFill>
                  </a:rPr>
                  <a:t>Topography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108509" y="5363450"/>
                <a:ext cx="1502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 smtClean="0">
                    <a:solidFill>
                      <a:prstClr val="black"/>
                    </a:solidFill>
                  </a:rPr>
                  <a:t>Heat flow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8" name="그룹 67"/>
            <p:cNvGrpSpPr/>
            <p:nvPr/>
          </p:nvGrpSpPr>
          <p:grpSpPr>
            <a:xfrm>
              <a:off x="5990065" y="3807286"/>
              <a:ext cx="1830745" cy="563329"/>
              <a:chOff x="8808098" y="5111523"/>
              <a:chExt cx="1830745" cy="563329"/>
            </a:xfrm>
          </p:grpSpPr>
          <p:cxnSp>
            <p:nvCxnSpPr>
              <p:cNvPr id="41" name="직선 연결선 40"/>
              <p:cNvCxnSpPr/>
              <p:nvPr/>
            </p:nvCxnSpPr>
            <p:spPr>
              <a:xfrm>
                <a:off x="8808098" y="5250024"/>
                <a:ext cx="326571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/>
              <p:cNvCxnSpPr/>
              <p:nvPr/>
            </p:nvCxnSpPr>
            <p:spPr>
              <a:xfrm>
                <a:off x="8808098" y="5520612"/>
                <a:ext cx="326571" cy="0"/>
              </a:xfrm>
              <a:prstGeom prst="line">
                <a:avLst/>
              </a:prstGeom>
              <a:ln w="15875">
                <a:solidFill>
                  <a:srgbClr val="49B6F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/>
              <p:cNvSpPr txBox="1"/>
              <p:nvPr/>
            </p:nvSpPr>
            <p:spPr>
              <a:xfrm>
                <a:off x="9136615" y="5111523"/>
                <a:ext cx="1502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 smtClean="0">
                    <a:solidFill>
                      <a:prstClr val="black"/>
                    </a:solidFill>
                  </a:rPr>
                  <a:t>Topography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9134669" y="5397853"/>
                <a:ext cx="15022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en-US" altLang="ko-KR" sz="1200" dirty="0" smtClean="0">
                    <a:solidFill>
                      <a:prstClr val="black"/>
                    </a:solidFill>
                  </a:rPr>
                  <a:t>Heat flow</a:t>
                </a:r>
                <a:endParaRPr lang="ko-KR" altLang="en-US" sz="1200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360262" y="690939"/>
              <a:ext cx="2688542" cy="3119904"/>
              <a:chOff x="606202" y="884455"/>
              <a:chExt cx="3129334" cy="3631419"/>
            </a:xfrm>
          </p:grpSpPr>
          <p:pic>
            <p:nvPicPr>
              <p:cNvPr id="3076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6202" y="884455"/>
                <a:ext cx="3129334" cy="36314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7" name="타원 76"/>
              <p:cNvSpPr/>
              <p:nvPr/>
            </p:nvSpPr>
            <p:spPr>
              <a:xfrm>
                <a:off x="1041734" y="2068677"/>
                <a:ext cx="695133" cy="368563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3054997" y="697760"/>
              <a:ext cx="2702624" cy="3119906"/>
              <a:chOff x="4506537" y="940582"/>
              <a:chExt cx="3145725" cy="3631421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6537" y="940582"/>
                <a:ext cx="3145725" cy="3631421"/>
              </a:xfrm>
              <a:prstGeom prst="rect">
                <a:avLst/>
              </a:prstGeom>
            </p:spPr>
          </p:pic>
          <p:sp>
            <p:nvSpPr>
              <p:cNvPr id="22" name="직사각형 21"/>
              <p:cNvSpPr/>
              <p:nvPr/>
            </p:nvSpPr>
            <p:spPr>
              <a:xfrm>
                <a:off x="5714997" y="2934066"/>
                <a:ext cx="1408923" cy="49452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5089845" y="2895922"/>
                <a:ext cx="559837" cy="5674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타원 70"/>
              <p:cNvSpPr/>
              <p:nvPr/>
            </p:nvSpPr>
            <p:spPr>
              <a:xfrm>
                <a:off x="5043192" y="2087337"/>
                <a:ext cx="695133" cy="39732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760433" y="692841"/>
              <a:ext cx="2716027" cy="3119906"/>
              <a:chOff x="8443311" y="959630"/>
              <a:chExt cx="3161325" cy="3631421"/>
            </a:xfrm>
          </p:grpSpPr>
          <p:pic>
            <p:nvPicPr>
              <p:cNvPr id="3077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43311" y="959630"/>
                <a:ext cx="3161325" cy="36314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9" name="직사각형 68"/>
              <p:cNvSpPr/>
              <p:nvPr/>
            </p:nvSpPr>
            <p:spPr>
              <a:xfrm>
                <a:off x="9386596" y="2892488"/>
                <a:ext cx="1175657" cy="83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9587201" y="2779594"/>
                <a:ext cx="1175657" cy="831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9598787" y="2632771"/>
                <a:ext cx="219269" cy="2291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이등변 삼각형 72"/>
              <p:cNvSpPr/>
              <p:nvPr/>
            </p:nvSpPr>
            <p:spPr>
              <a:xfrm rot="20228498">
                <a:off x="9224111" y="2466707"/>
                <a:ext cx="531843" cy="27114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528" y="1052583"/>
            <a:ext cx="3295967" cy="3261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21041" y="814598"/>
            <a:ext cx="4597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ko-KR" altLang="en-US" sz="15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425648" y="814598"/>
            <a:ext cx="4597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ko-KR" altLang="en-US" sz="15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44719" y="805171"/>
            <a:ext cx="45979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ko-KR" altLang="en-US" sz="15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24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4402" y="607158"/>
            <a:ext cx="11660898" cy="6012717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xmlns="" id="{3ED881B1-E568-4D13-A33E-FD79ADDD0ED2}"/>
              </a:ext>
            </a:extLst>
          </p:cNvPr>
          <p:cNvSpPr/>
          <p:nvPr/>
        </p:nvSpPr>
        <p:spPr>
          <a:xfrm>
            <a:off x="9160724" y="4470827"/>
            <a:ext cx="255482" cy="255482"/>
          </a:xfrm>
          <a:prstGeom prst="ellipse">
            <a:avLst/>
          </a:prstGeom>
          <a:solidFill>
            <a:srgbClr val="B87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solidFill>
                  <a:prstClr val="white"/>
                </a:solidFill>
              </a:rPr>
              <a:t>5</a:t>
            </a:r>
            <a:endParaRPr lang="ko-KR" altLang="en-US" sz="1100" b="1" dirty="0">
              <a:solidFill>
                <a:prstClr val="white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판구조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·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지구동역학 연구실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</a:t>
            </a:fld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576000" y="5116199"/>
            <a:ext cx="6120000" cy="648000"/>
            <a:chOff x="587218" y="1198964"/>
            <a:chExt cx="6695004" cy="734074"/>
          </a:xfrm>
        </p:grpSpPr>
        <p:sp>
          <p:nvSpPr>
            <p:cNvPr id="80" name="한쪽 모서리가 잘린 사각형 79"/>
            <p:cNvSpPr/>
            <p:nvPr/>
          </p:nvSpPr>
          <p:spPr>
            <a:xfrm>
              <a:off x="587218" y="1206001"/>
              <a:ext cx="6695004" cy="727037"/>
            </a:xfrm>
            <a:prstGeom prst="snip1Rect">
              <a:avLst/>
            </a:prstGeom>
            <a:solidFill>
              <a:srgbClr val="E1DA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	  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결론 및 토의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오각형 80"/>
            <p:cNvSpPr/>
            <p:nvPr/>
          </p:nvSpPr>
          <p:spPr>
            <a:xfrm>
              <a:off x="587219" y="1198964"/>
              <a:ext cx="1098220" cy="727037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/>
                <a:t>05</a:t>
              </a:r>
              <a:endParaRPr lang="ko-KR" altLang="en-US" sz="20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8" name="Picture 2" descr="C:\Users\Jang min seok\Desktop\2020-2\졸업논문\1x\ezgif.com-gif-make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119" y="1797427"/>
            <a:ext cx="6840181" cy="319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그룹 75"/>
          <p:cNvGrpSpPr/>
          <p:nvPr/>
        </p:nvGrpSpPr>
        <p:grpSpPr>
          <a:xfrm>
            <a:off x="576000" y="4216199"/>
            <a:ext cx="5760000" cy="648000"/>
            <a:chOff x="587218" y="1198964"/>
            <a:chExt cx="6301181" cy="734074"/>
          </a:xfrm>
        </p:grpSpPr>
        <p:sp>
          <p:nvSpPr>
            <p:cNvPr id="77" name="한쪽 모서리가 잘린 사각형 76"/>
            <p:cNvSpPr/>
            <p:nvPr/>
          </p:nvSpPr>
          <p:spPr>
            <a:xfrm>
              <a:off x="587218" y="1206001"/>
              <a:ext cx="6301181" cy="727037"/>
            </a:xfrm>
            <a:prstGeom prst="snip1Rect">
              <a:avLst/>
            </a:prstGeom>
            <a:solidFill>
              <a:srgbClr val="E1DA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	  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연구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결과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오각형 77"/>
            <p:cNvSpPr/>
            <p:nvPr/>
          </p:nvSpPr>
          <p:spPr>
            <a:xfrm>
              <a:off x="587219" y="1198964"/>
              <a:ext cx="1098220" cy="727037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/>
                <a:t>04</a:t>
              </a:r>
              <a:endParaRPr lang="ko-KR" altLang="en-US" sz="2000" b="1" dirty="0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576000" y="3316199"/>
            <a:ext cx="5400000" cy="648000"/>
            <a:chOff x="587218" y="1198964"/>
            <a:chExt cx="5907357" cy="734074"/>
          </a:xfrm>
        </p:grpSpPr>
        <p:sp>
          <p:nvSpPr>
            <p:cNvPr id="74" name="한쪽 모서리가 잘린 사각형 73"/>
            <p:cNvSpPr/>
            <p:nvPr/>
          </p:nvSpPr>
          <p:spPr>
            <a:xfrm>
              <a:off x="587218" y="1206001"/>
              <a:ext cx="5907357" cy="727037"/>
            </a:xfrm>
            <a:prstGeom prst="snip1Rect">
              <a:avLst/>
            </a:prstGeom>
            <a:solidFill>
              <a:srgbClr val="E1DA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	  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연구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방</a:t>
              </a:r>
              <a:r>
                <a:rPr lang="ko-KR" altLang="en-US" b="1" dirty="0">
                  <a:solidFill>
                    <a:schemeClr val="tx1"/>
                  </a:solidFill>
                </a:rPr>
                <a:t>법</a:t>
              </a:r>
            </a:p>
          </p:txBody>
        </p:sp>
        <p:sp>
          <p:nvSpPr>
            <p:cNvPr id="75" name="오각형 74"/>
            <p:cNvSpPr/>
            <p:nvPr/>
          </p:nvSpPr>
          <p:spPr>
            <a:xfrm>
              <a:off x="587219" y="1198964"/>
              <a:ext cx="1098220" cy="727037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/>
                <a:t>03</a:t>
              </a:r>
              <a:endParaRPr lang="ko-KR" altLang="en-US" sz="2000" b="1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576000" y="2416199"/>
            <a:ext cx="5040000" cy="648000"/>
            <a:chOff x="587218" y="1198964"/>
            <a:chExt cx="5513533" cy="734074"/>
          </a:xfrm>
        </p:grpSpPr>
        <p:sp>
          <p:nvSpPr>
            <p:cNvPr id="71" name="한쪽 모서리가 잘린 사각형 70"/>
            <p:cNvSpPr/>
            <p:nvPr/>
          </p:nvSpPr>
          <p:spPr>
            <a:xfrm>
              <a:off x="587218" y="1206001"/>
              <a:ext cx="5513533" cy="727037"/>
            </a:xfrm>
            <a:prstGeom prst="snip1Rect">
              <a:avLst/>
            </a:prstGeom>
            <a:solidFill>
              <a:srgbClr val="E1DA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 smtClean="0">
                  <a:solidFill>
                    <a:schemeClr val="tx1"/>
                  </a:solidFill>
                </a:rPr>
                <a:t>	  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연구 배경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오각형 71"/>
            <p:cNvSpPr/>
            <p:nvPr/>
          </p:nvSpPr>
          <p:spPr>
            <a:xfrm>
              <a:off x="587219" y="1198964"/>
              <a:ext cx="1098220" cy="727037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/>
                <a:t>02</a:t>
              </a:r>
              <a:endParaRPr lang="ko-KR" altLang="en-US" sz="2000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76000" y="1516199"/>
            <a:ext cx="4680000" cy="648000"/>
            <a:chOff x="587218" y="1198964"/>
            <a:chExt cx="5119709" cy="741111"/>
          </a:xfrm>
        </p:grpSpPr>
        <p:sp>
          <p:nvSpPr>
            <p:cNvPr id="11" name="한쪽 모서리가 잘린 사각형 10"/>
            <p:cNvSpPr/>
            <p:nvPr/>
          </p:nvSpPr>
          <p:spPr>
            <a:xfrm>
              <a:off x="587218" y="1206001"/>
              <a:ext cx="5119709" cy="734074"/>
            </a:xfrm>
            <a:prstGeom prst="snip1Rect">
              <a:avLst/>
            </a:prstGeom>
            <a:solidFill>
              <a:srgbClr val="E1DAD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b="1" dirty="0">
                  <a:solidFill>
                    <a:schemeClr val="tx1"/>
                  </a:solidFill>
                </a:rPr>
                <a:t>	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 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연구</a:t>
              </a:r>
              <a:r>
                <a:rPr lang="en-US" altLang="ko-KR" b="1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b="1" dirty="0" smtClean="0">
                  <a:solidFill>
                    <a:schemeClr val="tx1"/>
                  </a:solidFill>
                </a:rPr>
                <a:t>목표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오각형 5"/>
            <p:cNvSpPr/>
            <p:nvPr/>
          </p:nvSpPr>
          <p:spPr>
            <a:xfrm>
              <a:off x="587219" y="1198964"/>
              <a:ext cx="1098220" cy="734074"/>
            </a:xfrm>
            <a:prstGeom prst="homePlat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 smtClean="0"/>
                <a:t>01</a:t>
              </a:r>
              <a:endParaRPr lang="ko-KR" altLang="en-US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0143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91329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연구결과 </a:t>
            </a: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(3) </a:t>
            </a:r>
            <a:r>
              <a:rPr lang="en-US" altLang="ko-KR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Pull-apart </a:t>
            </a:r>
            <a:r>
              <a:rPr lang="ko-KR" altLang="en-US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모델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711" y="3653527"/>
            <a:ext cx="4548814" cy="2937235"/>
          </a:xfrm>
          <a:prstGeom prst="rect">
            <a:avLst/>
          </a:prstGeom>
        </p:spPr>
      </p:pic>
      <p:grpSp>
        <p:nvGrpSpPr>
          <p:cNvPr id="74" name="그룹 73"/>
          <p:cNvGrpSpPr/>
          <p:nvPr/>
        </p:nvGrpSpPr>
        <p:grpSpPr>
          <a:xfrm>
            <a:off x="552265" y="3322864"/>
            <a:ext cx="5200640" cy="3172820"/>
            <a:chOff x="552265" y="3322864"/>
            <a:chExt cx="5200640" cy="317282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3763" y="4082382"/>
              <a:ext cx="1029142" cy="2394436"/>
            </a:xfrm>
            <a:prstGeom prst="rect">
              <a:avLst/>
            </a:prstGeom>
          </p:spPr>
        </p:pic>
        <p:grpSp>
          <p:nvGrpSpPr>
            <p:cNvPr id="73" name="그룹 72"/>
            <p:cNvGrpSpPr/>
            <p:nvPr/>
          </p:nvGrpSpPr>
          <p:grpSpPr>
            <a:xfrm>
              <a:off x="552265" y="3322864"/>
              <a:ext cx="4011838" cy="3172820"/>
              <a:chOff x="552265" y="3322864"/>
              <a:chExt cx="4011838" cy="3172820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 rotWithShape="1">
              <a:blip r:embed="rId5"/>
              <a:srcRect l="2676"/>
              <a:stretch/>
            </p:blipFill>
            <p:spPr>
              <a:xfrm>
                <a:off x="552265" y="3689365"/>
                <a:ext cx="4011838" cy="2806319"/>
              </a:xfrm>
              <a:prstGeom prst="rect">
                <a:avLst/>
              </a:prstGeom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1537502" y="3322864"/>
                <a:ext cx="23025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Heat flow at 8 Ma</a:t>
                </a:r>
                <a:endParaRPr lang="ko-KR" altLang="en-US" sz="1600" b="1" dirty="0"/>
              </a:p>
            </p:txBody>
          </p:sp>
        </p:grpSp>
      </p:grpSp>
      <p:grpSp>
        <p:nvGrpSpPr>
          <p:cNvPr id="70" name="그룹 69"/>
          <p:cNvGrpSpPr/>
          <p:nvPr/>
        </p:nvGrpSpPr>
        <p:grpSpPr>
          <a:xfrm>
            <a:off x="291540" y="624459"/>
            <a:ext cx="2739164" cy="2075119"/>
            <a:chOff x="291540" y="624459"/>
            <a:chExt cx="2739164" cy="2075119"/>
          </a:xfrm>
        </p:grpSpPr>
        <p:sp>
          <p:nvSpPr>
            <p:cNvPr id="40" name="TextBox 39"/>
            <p:cNvSpPr txBox="1"/>
            <p:nvPr/>
          </p:nvSpPr>
          <p:spPr>
            <a:xfrm>
              <a:off x="1032136" y="624459"/>
              <a:ext cx="1809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Initial Model</a:t>
              </a:r>
              <a:endParaRPr lang="ko-KR" altLang="en-US" b="1" dirty="0"/>
            </a:p>
          </p:txBody>
        </p:sp>
        <p:grpSp>
          <p:nvGrpSpPr>
            <p:cNvPr id="60" name="그룹 59"/>
            <p:cNvGrpSpPr/>
            <p:nvPr/>
          </p:nvGrpSpPr>
          <p:grpSpPr>
            <a:xfrm>
              <a:off x="291540" y="993791"/>
              <a:ext cx="2739164" cy="1705787"/>
              <a:chOff x="1487714" y="518205"/>
              <a:chExt cx="8229600" cy="5124904"/>
            </a:xfrm>
          </p:grpSpPr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7714" y="518205"/>
                <a:ext cx="8229600" cy="5095876"/>
              </a:xfrm>
              <a:prstGeom prst="rect">
                <a:avLst/>
              </a:prstGeom>
            </p:spPr>
          </p:pic>
          <p:sp>
            <p:nvSpPr>
              <p:cNvPr id="62" name="직사각형 61"/>
              <p:cNvSpPr/>
              <p:nvPr/>
            </p:nvSpPr>
            <p:spPr>
              <a:xfrm>
                <a:off x="2576286" y="518205"/>
                <a:ext cx="1603828" cy="4252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8701315" y="5217885"/>
                <a:ext cx="1015999" cy="4252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9463314" y="3236685"/>
                <a:ext cx="254000" cy="4252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408604" y="969521"/>
              <a:ext cx="1809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0 Ma</a:t>
              </a:r>
              <a:endParaRPr lang="ko-KR" altLang="en-US" sz="1600" b="1" dirty="0"/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8253275" y="770782"/>
            <a:ext cx="3623804" cy="2405952"/>
            <a:chOff x="8253275" y="770782"/>
            <a:chExt cx="3623804" cy="2405952"/>
          </a:xfrm>
        </p:grpSpPr>
        <p:grpSp>
          <p:nvGrpSpPr>
            <p:cNvPr id="65" name="그룹 64"/>
            <p:cNvGrpSpPr/>
            <p:nvPr/>
          </p:nvGrpSpPr>
          <p:grpSpPr>
            <a:xfrm>
              <a:off x="8319675" y="770782"/>
              <a:ext cx="3557404" cy="2405952"/>
              <a:chOff x="2314575" y="871537"/>
              <a:chExt cx="7562850" cy="5114925"/>
            </a:xfrm>
          </p:grpSpPr>
          <p:pic>
            <p:nvPicPr>
              <p:cNvPr id="66" name="그림 6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4575" y="871537"/>
                <a:ext cx="7562850" cy="5114925"/>
              </a:xfrm>
              <a:prstGeom prst="rect">
                <a:avLst/>
              </a:prstGeom>
            </p:spPr>
          </p:pic>
          <p:sp>
            <p:nvSpPr>
              <p:cNvPr id="67" name="직사각형 66"/>
              <p:cNvSpPr/>
              <p:nvPr/>
            </p:nvSpPr>
            <p:spPr>
              <a:xfrm>
                <a:off x="9006568" y="972458"/>
                <a:ext cx="870857" cy="60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8253275" y="918286"/>
              <a:ext cx="1809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/>
                <a:t>8</a:t>
              </a:r>
              <a:r>
                <a:rPr lang="en-US" altLang="ko-KR" sz="1600" b="1" dirty="0" smtClean="0"/>
                <a:t> Ma</a:t>
              </a:r>
              <a:endParaRPr lang="ko-KR" altLang="en-US" sz="1600" b="1" dirty="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3097175" y="809053"/>
            <a:ext cx="5141827" cy="2396709"/>
            <a:chOff x="3097175" y="809053"/>
            <a:chExt cx="5141827" cy="2396709"/>
          </a:xfrm>
        </p:grpSpPr>
        <p:grpSp>
          <p:nvGrpSpPr>
            <p:cNvPr id="52" name="그룹 51"/>
            <p:cNvGrpSpPr/>
            <p:nvPr/>
          </p:nvGrpSpPr>
          <p:grpSpPr>
            <a:xfrm>
              <a:off x="3097175" y="809053"/>
              <a:ext cx="5141827" cy="2396709"/>
              <a:chOff x="997631" y="663992"/>
              <a:chExt cx="12097317" cy="5638801"/>
            </a:xfrm>
          </p:grpSpPr>
          <p:pic>
            <p:nvPicPr>
              <p:cNvPr id="53" name="그림 5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97631" y="663993"/>
                <a:ext cx="12096750" cy="5638800"/>
              </a:xfrm>
              <a:prstGeom prst="rect">
                <a:avLst/>
              </a:prstGeom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1727199" y="663993"/>
                <a:ext cx="1741715" cy="3668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9232900" y="663992"/>
                <a:ext cx="2610757" cy="904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12714514" y="2296850"/>
                <a:ext cx="380434" cy="12591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1727198" y="5675086"/>
                <a:ext cx="3294745" cy="6277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3176508" y="900577"/>
              <a:ext cx="1809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4 Ma</a:t>
              </a:r>
              <a:endParaRPr lang="ko-KR" altLang="en-US" sz="1600" b="1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785846" y="3139404"/>
            <a:ext cx="55840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/>
              <a:t>Underlapping </a:t>
            </a:r>
            <a:r>
              <a:rPr lang="ko-KR" altLang="en-US" sz="1100" b="1" dirty="0" smtClean="0"/>
              <a:t>형 </a:t>
            </a:r>
            <a:r>
              <a:rPr lang="en-US" altLang="ko-KR" sz="1100" b="1" dirty="0" smtClean="0"/>
              <a:t>Pull-apart basin </a:t>
            </a:r>
            <a:r>
              <a:rPr lang="ko-KR" altLang="en-US" sz="1100" b="1" dirty="0" smtClean="0"/>
              <a:t>에서</a:t>
            </a:r>
            <a:endParaRPr lang="en-US" altLang="ko-KR" sz="1100" b="1" dirty="0" smtClean="0"/>
          </a:p>
          <a:p>
            <a:r>
              <a:rPr lang="ko-KR" altLang="en-US" sz="1100" b="1" dirty="0" err="1" smtClean="0"/>
              <a:t>열개</a:t>
            </a:r>
            <a:r>
              <a:rPr lang="ko-KR" altLang="en-US" sz="1100" b="1" dirty="0" smtClean="0"/>
              <a:t> 사이에 보이는 특유의 구조</a:t>
            </a:r>
            <a:endParaRPr lang="ko-KR" altLang="en-US" sz="1100" b="1" dirty="0"/>
          </a:p>
        </p:txBody>
      </p:sp>
      <p:sp>
        <p:nvSpPr>
          <p:cNvPr id="69" name="오른쪽 화살표 68"/>
          <p:cNvSpPr/>
          <p:nvPr/>
        </p:nvSpPr>
        <p:spPr>
          <a:xfrm>
            <a:off x="5991613" y="5002128"/>
            <a:ext cx="590662" cy="292571"/>
          </a:xfrm>
          <a:prstGeom prst="rightArrow">
            <a:avLst/>
          </a:prstGeom>
          <a:solidFill>
            <a:srgbClr val="2200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39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913298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연구결과 </a:t>
            </a: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-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(3) </a:t>
            </a:r>
            <a:r>
              <a:rPr lang="en-US" altLang="ko-KR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Pull-apart </a:t>
            </a:r>
            <a:r>
              <a:rPr lang="ko-KR" altLang="en-US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F0502020204030204"/>
                <a:ea typeface="맑은 고딕" panose="020B0503020000020004" pitchFamily="50" charset="-127"/>
              </a:rPr>
              <a:t>모델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Picture 2" descr="C:\Users\Jang min seok\Desktop\2020-2\졸업논문\1x\ezgif.com-gif-make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2" y="1075953"/>
            <a:ext cx="5955025" cy="5076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Jang min seok\Desktop\2020-2\졸업논문\1x\자산 3-16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0" t="17750" r="4671" b="7396"/>
          <a:stretch/>
        </p:blipFill>
        <p:spPr bwMode="auto">
          <a:xfrm>
            <a:off x="5954492" y="751275"/>
            <a:ext cx="2340000" cy="177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ang min seok\Desktop\2020-2\졸업논문\1x\자산 4-1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6" t="15742" r="4676" b="6215"/>
          <a:stretch/>
        </p:blipFill>
        <p:spPr bwMode="auto">
          <a:xfrm>
            <a:off x="5954492" y="2673801"/>
            <a:ext cx="2340000" cy="189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ang min seok\Desktop\2020-2\졸업논문\1x\자산 5-18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7" t="16845" r="4250" b="7253"/>
          <a:stretch/>
        </p:blipFill>
        <p:spPr bwMode="auto">
          <a:xfrm>
            <a:off x="5879588" y="4695823"/>
            <a:ext cx="2489809" cy="18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8205592" y="565189"/>
            <a:ext cx="369040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3 Ma -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이상체를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 중심으로 양 측면에 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         </a:t>
            </a:r>
            <a:r>
              <a:rPr kumimoji="0" lang="ko-KR" alt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열개</a:t>
            </a:r>
            <a:r>
              <a:rPr lang="ko-KR" altLang="en-US" sz="160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현상이 발생하며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열개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 </a:t>
            </a:r>
            <a:endParaRPr kumimoji="0" lang="en-US" altLang="ko-KR" sz="16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         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사이에 분지</a:t>
            </a:r>
            <a:r>
              <a:rPr lang="en-US" altLang="ko-KR" sz="160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600" baseline="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생성 시작</a:t>
            </a:r>
            <a:endParaRPr lang="en-US" altLang="ko-KR" sz="1600" baseline="0" dirty="0" smtClean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5 Ma</a:t>
            </a:r>
            <a:r>
              <a:rPr kumimoji="0" lang="en-US" altLang="ko-KR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 – </a:t>
            </a:r>
            <a:r>
              <a:rPr kumimoji="0" lang="ko-KR" altLang="en-US" sz="16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열개가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 진화함에 따라 분지가 </a:t>
            </a:r>
            <a:endParaRPr kumimoji="0" lang="en-US" altLang="ko-KR" sz="16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>
                <a:solidFill>
                  <a:prstClr val="black"/>
                </a:solidFill>
                <a:ea typeface="맑은 고딕" panose="020B0503020000020004" pitchFamily="50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         </a:t>
            </a:r>
            <a:r>
              <a:rPr kumimoji="0" lang="ko-KR" altLang="en-US" sz="16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맑은 고딕" panose="020B0503020000020004" pitchFamily="50" charset="-127"/>
              </a:rPr>
              <a:t>침강하고 넓어짐</a:t>
            </a:r>
            <a:endParaRPr kumimoji="0" lang="en-US" altLang="ko-KR" sz="16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1600" baseline="0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16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8 Ma – </a:t>
            </a:r>
            <a:r>
              <a:rPr lang="ko-KR" altLang="en-US" sz="16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분지가 최대로 넓어지며 </a:t>
            </a:r>
            <a:r>
              <a:rPr lang="en-US" altLang="ko-KR" sz="16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100              </a:t>
            </a: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           km x 100 km </a:t>
            </a:r>
            <a:r>
              <a:rPr lang="ko-KR" altLang="en-US" sz="16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규모의 사다리                     </a:t>
            </a:r>
            <a:endParaRPr lang="en-US" altLang="ko-KR" sz="1600" dirty="0" smtClean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pPr marR="0" lvl="0" algn="l" defTabSz="914400" rtl="0" eaLnBrk="1" fontAlgn="base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           </a:t>
            </a:r>
            <a:r>
              <a:rPr lang="ko-KR" altLang="en-US" sz="1600" dirty="0" smtClean="0">
                <a:solidFill>
                  <a:prstClr val="black"/>
                </a:solidFill>
                <a:ea typeface="맑은 고딕" panose="020B0503020000020004" pitchFamily="50" charset="-127"/>
              </a:rPr>
              <a:t>꼴 형태를 보임</a:t>
            </a:r>
            <a:endParaRPr lang="en-US" altLang="ko-KR" sz="1600" baseline="0" dirty="0">
              <a:solidFill>
                <a:prstClr val="black"/>
              </a:soli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86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ㅊ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1" y="88135"/>
            <a:ext cx="65718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연구결과 </a:t>
            </a:r>
            <a:r>
              <a:rPr kumimoji="0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(4) </a:t>
            </a:r>
            <a:r>
              <a:rPr kumimoji="0" lang="en-US" altLang="ko-KR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Two</a:t>
            </a:r>
            <a:r>
              <a:rPr kumimoji="0" lang="en-US" altLang="ko-KR" sz="2500" b="1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stage rifting </a:t>
            </a:r>
            <a:r>
              <a:rPr kumimoji="0" lang="ko-KR" altLang="en-US" sz="2500" b="1" i="0" u="none" strike="noStrike" kern="1200" cap="none" spc="0" normalizeH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모델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91540" y="624459"/>
            <a:ext cx="2739164" cy="2075119"/>
            <a:chOff x="291540" y="624459"/>
            <a:chExt cx="2739164" cy="2075119"/>
          </a:xfrm>
        </p:grpSpPr>
        <p:sp>
          <p:nvSpPr>
            <p:cNvPr id="27" name="TextBox 26"/>
            <p:cNvSpPr txBox="1"/>
            <p:nvPr/>
          </p:nvSpPr>
          <p:spPr>
            <a:xfrm>
              <a:off x="1032136" y="624459"/>
              <a:ext cx="1809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 smtClean="0"/>
                <a:t>Initial Model</a:t>
              </a:r>
              <a:endParaRPr lang="ko-KR" altLang="en-US" b="1" dirty="0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291540" y="993791"/>
              <a:ext cx="2739164" cy="1705787"/>
              <a:chOff x="1487714" y="518205"/>
              <a:chExt cx="8229600" cy="5124904"/>
            </a:xfrm>
          </p:grpSpPr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7714" y="518205"/>
                <a:ext cx="8229600" cy="5095876"/>
              </a:xfrm>
              <a:prstGeom prst="rect">
                <a:avLst/>
              </a:prstGeom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2576286" y="518205"/>
                <a:ext cx="1603828" cy="4252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701315" y="5217885"/>
                <a:ext cx="1015999" cy="4252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9463314" y="3236685"/>
                <a:ext cx="254000" cy="4252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408604" y="969521"/>
              <a:ext cx="18097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smtClean="0"/>
                <a:t>0 Ma</a:t>
              </a:r>
              <a:endParaRPr lang="ko-KR" altLang="en-US" sz="1600" b="1" dirty="0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506983" y="675686"/>
            <a:ext cx="4312817" cy="2859293"/>
            <a:chOff x="7521734" y="3604865"/>
            <a:chExt cx="3998753" cy="2651076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66877" y="3630930"/>
              <a:ext cx="3853610" cy="2598946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7521734" y="5111957"/>
              <a:ext cx="290285" cy="11439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880214" y="3604865"/>
              <a:ext cx="755786" cy="343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7540983" y="3676995"/>
            <a:ext cx="4248614" cy="2842910"/>
            <a:chOff x="6940958" y="3716243"/>
            <a:chExt cx="3961028" cy="2650475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40958" y="3716243"/>
              <a:ext cx="3961028" cy="2650475"/>
            </a:xfrm>
            <a:prstGeom prst="rect">
              <a:avLst/>
            </a:prstGeom>
          </p:spPr>
        </p:pic>
        <p:sp>
          <p:nvSpPr>
            <p:cNvPr id="44" name="직사각형 43"/>
            <p:cNvSpPr/>
            <p:nvPr/>
          </p:nvSpPr>
          <p:spPr>
            <a:xfrm>
              <a:off x="6940958" y="5846796"/>
              <a:ext cx="1212442" cy="4726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598300" y="3327399"/>
            <a:ext cx="3904343" cy="3255304"/>
            <a:chOff x="514201" y="3524221"/>
            <a:chExt cx="3628277" cy="3025130"/>
          </a:xfrm>
        </p:grpSpPr>
        <p:grpSp>
          <p:nvGrpSpPr>
            <p:cNvPr id="13" name="그룹 12"/>
            <p:cNvGrpSpPr/>
            <p:nvPr/>
          </p:nvGrpSpPr>
          <p:grpSpPr>
            <a:xfrm>
              <a:off x="514201" y="4478822"/>
              <a:ext cx="3628277" cy="2070529"/>
              <a:chOff x="3123746" y="2040150"/>
              <a:chExt cx="3628277" cy="2070529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3123746" y="2040150"/>
                <a:ext cx="2972254" cy="2070529"/>
                <a:chOff x="4075157" y="1064557"/>
                <a:chExt cx="6098404" cy="4248265"/>
              </a:xfrm>
            </p:grpSpPr>
            <p:pic>
              <p:nvPicPr>
                <p:cNvPr id="3" name="그림 2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075157" y="1064557"/>
                  <a:ext cx="6098404" cy="4248265"/>
                </a:xfrm>
                <a:prstGeom prst="rect">
                  <a:avLst/>
                </a:prstGeom>
              </p:spPr>
            </p:pic>
            <p:sp>
              <p:nvSpPr>
                <p:cNvPr id="5" name="직사각형 4"/>
                <p:cNvSpPr/>
                <p:nvPr/>
              </p:nvSpPr>
              <p:spPr>
                <a:xfrm>
                  <a:off x="9505904" y="4496731"/>
                  <a:ext cx="667657" cy="6866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98427" y="2537880"/>
                <a:ext cx="653596" cy="1427454"/>
              </a:xfrm>
              <a:prstGeom prst="rect">
                <a:avLst/>
              </a:prstGeom>
            </p:spPr>
          </p:pic>
        </p:grpSp>
        <p:cxnSp>
          <p:nvCxnSpPr>
            <p:cNvPr id="47" name="직선 화살표 연결선 46"/>
            <p:cNvCxnSpPr/>
            <p:nvPr/>
          </p:nvCxnSpPr>
          <p:spPr>
            <a:xfrm flipV="1">
              <a:off x="2240579" y="3524221"/>
              <a:ext cx="0" cy="119065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359079" y="2801171"/>
            <a:ext cx="2070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Continental break up (Mantle upwelling)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 flipH="1">
            <a:off x="8351043" y="5803525"/>
            <a:ext cx="636029" cy="40760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46444" y="6066626"/>
            <a:ext cx="3077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Locking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으로 인해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 Ma 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동안 약 </a:t>
            </a:r>
            <a:r>
              <a:rPr lang="en-US" altLang="ko-KR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ko-KR" altLang="en-US" sz="1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도 회전</a:t>
            </a:r>
            <a:endParaRPr lang="ko-KR" altLang="en-US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10531" y="844395"/>
            <a:ext cx="180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8</a:t>
            </a:r>
            <a:r>
              <a:rPr lang="en-US" altLang="ko-KR" sz="1600" b="1" dirty="0" smtClean="0"/>
              <a:t> Ma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7901006" y="3729602"/>
            <a:ext cx="180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11 Ma</a:t>
            </a:r>
            <a:endParaRPr lang="ko-KR" altLang="en-US" sz="1600" b="1" dirty="0"/>
          </a:p>
        </p:txBody>
      </p:sp>
      <p:cxnSp>
        <p:nvCxnSpPr>
          <p:cNvPr id="90" name="직선 화살표 연결선 89"/>
          <p:cNvCxnSpPr/>
          <p:nvPr/>
        </p:nvCxnSpPr>
        <p:spPr>
          <a:xfrm flipH="1">
            <a:off x="8479822" y="2985314"/>
            <a:ext cx="8564" cy="6956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그룹 94"/>
          <p:cNvGrpSpPr/>
          <p:nvPr/>
        </p:nvGrpSpPr>
        <p:grpSpPr>
          <a:xfrm>
            <a:off x="3525515" y="2212485"/>
            <a:ext cx="4055358" cy="2659229"/>
            <a:chOff x="3397316" y="2027204"/>
            <a:chExt cx="4055358" cy="2659229"/>
          </a:xfrm>
        </p:grpSpPr>
        <p:grpSp>
          <p:nvGrpSpPr>
            <p:cNvPr id="93" name="그룹 92"/>
            <p:cNvGrpSpPr/>
            <p:nvPr/>
          </p:nvGrpSpPr>
          <p:grpSpPr>
            <a:xfrm>
              <a:off x="3550315" y="2027204"/>
              <a:ext cx="3902359" cy="2659229"/>
              <a:chOff x="3507250" y="2470793"/>
              <a:chExt cx="3902359" cy="2659229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3507250" y="2470793"/>
                <a:ext cx="3902359" cy="2659229"/>
                <a:chOff x="7302073" y="1944368"/>
                <a:chExt cx="5497799" cy="3746427"/>
              </a:xfrm>
            </p:grpSpPr>
            <p:pic>
              <p:nvPicPr>
                <p:cNvPr id="35" name="그림 3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302074" y="1944368"/>
                  <a:ext cx="5497798" cy="3731932"/>
                </a:xfrm>
                <a:prstGeom prst="rect">
                  <a:avLst/>
                </a:prstGeom>
              </p:spPr>
            </p:pic>
            <p:sp>
              <p:nvSpPr>
                <p:cNvPr id="36" name="직사각형 35"/>
                <p:cNvSpPr/>
                <p:nvPr/>
              </p:nvSpPr>
              <p:spPr>
                <a:xfrm>
                  <a:off x="7302073" y="4992914"/>
                  <a:ext cx="1769355" cy="69788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7" name="TextBox 66"/>
              <p:cNvSpPr txBox="1"/>
              <p:nvPr/>
            </p:nvSpPr>
            <p:spPr>
              <a:xfrm>
                <a:off x="3693758" y="2583409"/>
                <a:ext cx="18097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/>
                  <a:t>4</a:t>
                </a:r>
                <a:r>
                  <a:rPr lang="en-US" altLang="ko-KR" sz="1600" b="1" dirty="0" smtClean="0"/>
                  <a:t> Ma</a:t>
                </a:r>
                <a:endParaRPr lang="ko-KR" altLang="en-US" sz="1600" b="1" dirty="0"/>
              </a:p>
            </p:txBody>
          </p:sp>
        </p:grpSp>
        <p:sp>
          <p:nvSpPr>
            <p:cNvPr id="94" name="직사각형 93"/>
            <p:cNvSpPr/>
            <p:nvPr/>
          </p:nvSpPr>
          <p:spPr>
            <a:xfrm>
              <a:off x="3397316" y="2467493"/>
              <a:ext cx="500789" cy="3044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1" name="직선 화살표 연결선 80"/>
          <p:cNvCxnSpPr/>
          <p:nvPr/>
        </p:nvCxnSpPr>
        <p:spPr>
          <a:xfrm>
            <a:off x="2979672" y="1996012"/>
            <a:ext cx="697274" cy="3925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3207155" y="2954844"/>
            <a:ext cx="826292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rot="18300000">
            <a:off x="6909585" y="2185865"/>
            <a:ext cx="697274" cy="3925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9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0" y="88135"/>
            <a:ext cx="60428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연구결과 </a:t>
            </a:r>
            <a:r>
              <a:rPr lang="en-US" altLang="ko-KR" sz="25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- (4) Two stage rifting </a:t>
            </a:r>
            <a:r>
              <a:rPr lang="ko-KR" altLang="en-US" sz="2500" b="1" dirty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맑은 고딕" panose="020B0503020000020004" pitchFamily="50" charset="-127"/>
              </a:rPr>
              <a:t>모델</a:t>
            </a:r>
            <a:endParaRPr lang="ko-KR" altLang="en-US" sz="25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맑은 고딕" panose="020B0503020000020004" pitchFamily="50" charset="-127"/>
            </a:endParaRPr>
          </a:p>
        </p:txBody>
      </p:sp>
      <p:pic>
        <p:nvPicPr>
          <p:cNvPr id="3074" name="Picture 2" descr="C:\Users\Jang min seok\Desktop\2020-2\졸업논문\1x\ezgif.com-gif-maker 3dfa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00" y="800302"/>
            <a:ext cx="10176600" cy="5628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714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1" y="88135"/>
            <a:ext cx="555537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ko-KR" altLang="en-US" sz="25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결론</a:t>
            </a:r>
            <a:endParaRPr lang="ko-KR" altLang="en-US" sz="25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662" y="1225691"/>
            <a:ext cx="110294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본 연구를 통해 지구 동역학 수치 해석 프로그램인 </a:t>
            </a:r>
            <a:r>
              <a:rPr lang="en-US" altLang="ko-KR" dirty="0"/>
              <a:t>ASPECT</a:t>
            </a:r>
            <a:r>
              <a:rPr lang="ko-KR" altLang="en-US" dirty="0"/>
              <a:t>를 이용하여 </a:t>
            </a:r>
            <a:r>
              <a:rPr lang="en-US" altLang="ko-KR" dirty="0"/>
              <a:t>2D </a:t>
            </a:r>
            <a:r>
              <a:rPr lang="ko-KR" altLang="en-US" dirty="0"/>
              <a:t>및 </a:t>
            </a:r>
            <a:r>
              <a:rPr lang="en-US" altLang="ko-KR" dirty="0"/>
              <a:t>3D </a:t>
            </a:r>
            <a:r>
              <a:rPr lang="ko-KR" altLang="en-US" dirty="0" err="1"/>
              <a:t>열개</a:t>
            </a:r>
            <a:r>
              <a:rPr lang="ko-KR" altLang="en-US" dirty="0"/>
              <a:t> 현상 수치 모형을 제작하고 그 진화 과정을 재현함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모형 내에서 정단층의 형성과 대륙 지각이 </a:t>
            </a:r>
            <a:r>
              <a:rPr lang="ko-KR" altLang="en-US" dirty="0" smtClean="0"/>
              <a:t>끊어지</a:t>
            </a:r>
            <a:r>
              <a:rPr lang="ko-KR" altLang="en-US" dirty="0"/>
              <a:t>는</a:t>
            </a:r>
            <a:r>
              <a:rPr lang="ko-KR" altLang="en-US" dirty="0" smtClean="0"/>
              <a:t> 모습이 </a:t>
            </a:r>
            <a:r>
              <a:rPr lang="ko-KR" altLang="en-US" dirty="0"/>
              <a:t>뚜렷하게 </a:t>
            </a:r>
            <a:r>
              <a:rPr lang="ko-KR" altLang="en-US" dirty="0" smtClean="0"/>
              <a:t>나타나며 </a:t>
            </a:r>
            <a:r>
              <a:rPr lang="ko-KR" altLang="en-US" dirty="0"/>
              <a:t>수치 </a:t>
            </a:r>
            <a:r>
              <a:rPr lang="ko-KR" altLang="en-US" dirty="0" smtClean="0"/>
              <a:t>모형이 </a:t>
            </a:r>
            <a:r>
              <a:rPr lang="ko-KR" altLang="en-US" dirty="0" err="1" smtClean="0"/>
              <a:t>열개</a:t>
            </a:r>
            <a:r>
              <a:rPr lang="ko-KR" altLang="en-US" dirty="0" smtClean="0"/>
              <a:t> 현상에 적용 가능함을 확인함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울릉분지에서 탐사한 </a:t>
            </a:r>
            <a:r>
              <a:rPr lang="ko-KR" altLang="en-US" dirty="0" err="1" smtClean="0"/>
              <a:t>지열류량</a:t>
            </a:r>
            <a:r>
              <a:rPr lang="ko-KR" altLang="en-US" dirty="0" smtClean="0"/>
              <a:t> 자료를 </a:t>
            </a:r>
            <a:r>
              <a:rPr lang="ko-KR" altLang="en-US" dirty="0" err="1"/>
              <a:t>열개</a:t>
            </a:r>
            <a:r>
              <a:rPr lang="ko-KR" altLang="en-US" dirty="0"/>
              <a:t> 정지 후 압축시킨 모형과 </a:t>
            </a:r>
            <a:r>
              <a:rPr lang="ko-KR" altLang="en-US" dirty="0" smtClean="0"/>
              <a:t>대</a:t>
            </a:r>
            <a:r>
              <a:rPr lang="ko-KR" altLang="en-US" dirty="0"/>
              <a:t>조</a:t>
            </a:r>
            <a:r>
              <a:rPr lang="ko-KR" altLang="en-US" dirty="0" smtClean="0"/>
              <a:t>하여 비교적 일치하는 </a:t>
            </a:r>
            <a:r>
              <a:rPr lang="ko-KR" altLang="en-US" dirty="0"/>
              <a:t>결과를 </a:t>
            </a:r>
            <a:r>
              <a:rPr lang="ko-KR" altLang="en-US" dirty="0" smtClean="0"/>
              <a:t>얻음으로써 적용한 지온 </a:t>
            </a:r>
            <a:r>
              <a:rPr lang="ko-KR" altLang="en-US" dirty="0" err="1" smtClean="0"/>
              <a:t>구배의</a:t>
            </a:r>
            <a:r>
              <a:rPr lang="ko-KR" altLang="en-US" dirty="0" smtClean="0"/>
              <a:t> 타당성을 획득함  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Pull-apart </a:t>
            </a:r>
            <a:r>
              <a:rPr lang="ko-KR" altLang="en-US" dirty="0"/>
              <a:t>모델의 경우 </a:t>
            </a:r>
            <a:r>
              <a:rPr lang="ko-KR" altLang="en-US" dirty="0" smtClean="0"/>
              <a:t>형성되는 분지의 크기가 동해에 비해 매우 작고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동해는 </a:t>
            </a:r>
            <a:r>
              <a:rPr lang="ko-KR" altLang="en-US" dirty="0" err="1"/>
              <a:t>전단대</a:t>
            </a:r>
            <a:r>
              <a:rPr lang="ko-KR" altLang="en-US" dirty="0"/>
              <a:t> 사이 간 거리가 멀어 분지를 형성할 만큼의 응력 전달이 </a:t>
            </a:r>
            <a:r>
              <a:rPr lang="ko-KR" altLang="en-US" dirty="0" smtClean="0"/>
              <a:t>힘들며 여러 단점이 존재함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</a:t>
            </a:r>
            <a:r>
              <a:rPr lang="ko-KR" altLang="en-US" dirty="0"/>
              <a:t>동해 형성 </a:t>
            </a:r>
            <a:r>
              <a:rPr lang="ko-KR" altLang="en-US" dirty="0" smtClean="0"/>
              <a:t>가설에는 부적합함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Two stage rifting </a:t>
            </a:r>
            <a:r>
              <a:rPr lang="ko-KR" altLang="en-US" dirty="0"/>
              <a:t>모델의 경우</a:t>
            </a:r>
            <a:r>
              <a:rPr lang="en-US" altLang="ko-KR" dirty="0"/>
              <a:t> </a:t>
            </a:r>
            <a:r>
              <a:rPr lang="ko-KR" altLang="en-US" dirty="0" smtClean="0"/>
              <a:t>대규모 분지 형성이 가능하고 실제 지형과 일치하는 회전 양상이 관찰되며 기존 가설의 단점들이 보완됨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동해 형성 가설에 적합함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추후 연구에서는 동해에 작용하고 있는 다양한 응력을 적용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여러 조건을 실험하여 형성 </a:t>
            </a:r>
            <a:r>
              <a:rPr lang="ko-KR" altLang="en-US" dirty="0" err="1" smtClean="0"/>
              <a:t>기작에</a:t>
            </a:r>
            <a:r>
              <a:rPr lang="ko-KR" altLang="en-US" dirty="0" smtClean="0"/>
              <a:t> 대한 이해를 증진시키고 발전된 모델을 통해 동해 진화에 대한 지구 동역학적 재현을 추구함</a:t>
            </a:r>
            <a:endParaRPr lang="en-US" altLang="ko-KR" dirty="0" smtClean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39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>
            <a:off x="0" y="714375"/>
            <a:ext cx="9512303" cy="6143625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9609139" y="4275138"/>
            <a:ext cx="2486025" cy="2679697"/>
          </a:xfrm>
          <a:prstGeom prst="rtTriangle">
            <a:avLst/>
          </a:prstGeom>
          <a:solidFill>
            <a:srgbClr val="64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984" y="-28984"/>
            <a:ext cx="2161357" cy="2219324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18137" y="-18139"/>
            <a:ext cx="1352555" cy="1388830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979253" y="2760421"/>
            <a:ext cx="4718946" cy="1095483"/>
            <a:chOff x="1573109" y="4052011"/>
            <a:chExt cx="5638646" cy="1297923"/>
          </a:xfrm>
        </p:grpSpPr>
        <p:pic>
          <p:nvPicPr>
            <p:cNvPr id="12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1861138" y="4165609"/>
              <a:ext cx="3383760" cy="8645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000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THANK YOU</a:t>
              </a:r>
              <a:endParaRPr lang="ko-KR" altLang="en-US" sz="5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42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/>
          <p:cNvSpPr/>
          <p:nvPr/>
        </p:nvSpPr>
        <p:spPr>
          <a:xfrm>
            <a:off x="0" y="714375"/>
            <a:ext cx="9512303" cy="6143625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각 삼각형 5"/>
          <p:cNvSpPr/>
          <p:nvPr/>
        </p:nvSpPr>
        <p:spPr>
          <a:xfrm rot="16200000">
            <a:off x="9609139" y="4275138"/>
            <a:ext cx="2486025" cy="2679697"/>
          </a:xfrm>
          <a:prstGeom prst="rtTriangle">
            <a:avLst/>
          </a:prstGeom>
          <a:solidFill>
            <a:srgbClr val="6469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28984" y="-28984"/>
            <a:ext cx="2161357" cy="2219324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18137" y="-18139"/>
            <a:ext cx="1352555" cy="1388830"/>
          </a:xfrm>
          <a:prstGeom prst="rtTriangle">
            <a:avLst/>
          </a:prstGeom>
          <a:solidFill>
            <a:srgbClr val="B8B3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3802983" y="2760421"/>
            <a:ext cx="4718946" cy="1095483"/>
            <a:chOff x="1573109" y="4052011"/>
            <a:chExt cx="5638646" cy="1297923"/>
          </a:xfrm>
        </p:grpSpPr>
        <p:pic>
          <p:nvPicPr>
            <p:cNvPr id="12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109" y="5012611"/>
              <a:ext cx="4417767" cy="337323"/>
            </a:xfrm>
            <a:prstGeom prst="rect">
              <a:avLst/>
            </a:prstGeom>
          </p:spPr>
        </p:pic>
        <p:pic>
          <p:nvPicPr>
            <p:cNvPr id="13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4046" y="4052011"/>
              <a:ext cx="1297709" cy="1297923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266054" y="4078903"/>
              <a:ext cx="2093938" cy="10210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ko-KR" sz="5000" b="1" dirty="0" smtClean="0">
                  <a:solidFill>
                    <a:prstClr val="black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Q &amp; A</a:t>
              </a:r>
              <a:endParaRPr lang="ko-KR" altLang="en-US" sz="5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008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1DA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3081" y="4701614"/>
            <a:ext cx="758067" cy="930349"/>
            <a:chOff x="7144621" y="7052421"/>
            <a:chExt cx="1137100" cy="13955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4621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16205" y="4701614"/>
            <a:ext cx="758067" cy="930349"/>
            <a:chOff x="8574307" y="7052421"/>
            <a:chExt cx="1137100" cy="13955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74307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69329" y="4701614"/>
            <a:ext cx="758067" cy="930349"/>
            <a:chOff x="10003993" y="7052421"/>
            <a:chExt cx="1137100" cy="1395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3993" y="7052421"/>
              <a:ext cx="1137100" cy="1395523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3877447" y="2434590"/>
            <a:ext cx="4215242" cy="1186954"/>
            <a:chOff x="4010854" y="2785660"/>
            <a:chExt cx="4215242" cy="1186954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10854" y="2785660"/>
              <a:ext cx="3590786" cy="1186954"/>
            </a:xfrm>
            <a:prstGeom prst="rect">
              <a:avLst/>
            </a:prstGeom>
          </p:spPr>
        </p:pic>
        <p:grpSp>
          <p:nvGrpSpPr>
            <p:cNvPr id="11" name="그룹 10"/>
            <p:cNvGrpSpPr/>
            <p:nvPr/>
          </p:nvGrpSpPr>
          <p:grpSpPr>
            <a:xfrm>
              <a:off x="4435515" y="3100085"/>
              <a:ext cx="3790581" cy="872529"/>
              <a:chOff x="1573109" y="4052011"/>
              <a:chExt cx="5638646" cy="1297923"/>
            </a:xfrm>
          </p:grpSpPr>
          <p:pic>
            <p:nvPicPr>
              <p:cNvPr id="13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73109" y="5012611"/>
                <a:ext cx="4417767" cy="337323"/>
              </a:xfrm>
              <a:prstGeom prst="rect">
                <a:avLst/>
              </a:prstGeom>
            </p:spPr>
          </p:pic>
          <p:pic>
            <p:nvPicPr>
              <p:cNvPr id="14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914046" y="4052011"/>
                <a:ext cx="1297709" cy="129792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2460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795600"/>
            <a:ext cx="11633200" cy="58248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0000" y="10800"/>
            <a:ext cx="18000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0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연구배경</a:t>
            </a:r>
            <a:endParaRPr lang="ko-KR" altLang="en-US" sz="3000" kern="0" dirty="0"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9840" y="803360"/>
            <a:ext cx="94888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대표적 수동형 </a:t>
            </a:r>
            <a:r>
              <a:rPr lang="ko-KR" altLang="en-US" sz="20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열개</a:t>
            </a: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지역</a:t>
            </a:r>
            <a:endParaRPr lang="ko-KR" altLang="en-US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4824" y="1371235"/>
            <a:ext cx="6060521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남중국해</a:t>
            </a:r>
            <a:r>
              <a:rPr lang="ko-KR" altLang="en-US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6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(South China Sea)</a:t>
            </a: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5 – South China Sea basin and geological time line</a:t>
            </a:r>
            <a:endParaRPr lang="en-US" altLang="ko-KR" sz="1500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endParaRPr lang="ko-KR" altLang="en-US" sz="1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47648" y="6289386"/>
            <a:ext cx="2000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Sascha</a:t>
            </a:r>
            <a:r>
              <a:rPr lang="ko-KR" altLang="en-US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Brune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at al. 2017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79080" y="6296698"/>
            <a:ext cx="30699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Modified by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Xun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Yu &amp;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Zhifei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Liu. 2020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6.googleusercontent.com/L8UUsdZOHT4iv2dcC8Xc7Db8D6FUWFQPWyZR7Oi3BrCdfmcnlQF3_47UeqyURHGVO30l8J20HU3SNIziC8IRHWFMtRit-FvSeiXE3AQjKAHV0_ml3isPx-r1MeyDL-cQldThv37G33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226" y="1218806"/>
            <a:ext cx="2958519" cy="196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056860" y="3048561"/>
            <a:ext cx="17843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Shaohong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Xia. 2016 </a:t>
            </a:r>
          </a:p>
        </p:txBody>
      </p:sp>
      <p:pic>
        <p:nvPicPr>
          <p:cNvPr id="1027" name="Picture 3" descr="C:\Users\Jang min seok\Desktop\2020-2\졸업논문\1x\자산 3-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04" y="2250053"/>
            <a:ext cx="6945608" cy="384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593672" y="877829"/>
            <a:ext cx="31032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6 – Hainan plume</a:t>
            </a:r>
          </a:p>
        </p:txBody>
      </p:sp>
      <p:pic>
        <p:nvPicPr>
          <p:cNvPr id="1028" name="Picture 4" descr="C:\Users\Jang min seok\Desktop\2020-2\졸업논문\1x\자산 2-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02" y="3378069"/>
            <a:ext cx="4991100" cy="290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887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 bwMode="hidden"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j-lt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1600" y="795600"/>
            <a:ext cx="11631600" cy="58248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80000" y="10800"/>
            <a:ext cx="1800000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0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연구방법</a:t>
            </a:r>
            <a:endParaRPr lang="ko-KR" altLang="en-US" sz="3000" kern="0" dirty="0">
              <a:solidFill>
                <a:prstClr val="black">
                  <a:lumMod val="75000"/>
                  <a:lumOff val="2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  <a:latin typeface="+mj-lt"/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  <a:latin typeface="+mj-lt"/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  <a:latin typeface="+mj-lt"/>
              </a:rPr>
              <a:t>지구동역학 연구실</a:t>
            </a:r>
            <a:endParaRPr lang="ko-KR" altLang="en-US" dirty="0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232900" y="6534150"/>
            <a:ext cx="2743200" cy="365125"/>
          </a:xfrm>
        </p:spPr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  <a:latin typeface="+mj-lt"/>
              </a:rPr>
              <a:pPr/>
              <a:t>29</a:t>
            </a:fld>
            <a:endParaRPr lang="ko-KR" altLang="en-US" dirty="0">
              <a:solidFill>
                <a:prstClr val="black">
                  <a:tint val="75000"/>
                </a:prstClr>
              </a:solidFill>
              <a:latin typeface="+mj-lt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9840" y="803360"/>
            <a:ext cx="948885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 </a:t>
            </a:r>
            <a:r>
              <a:rPr lang="ko-KR" altLang="en-US" sz="20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유한요소법</a:t>
            </a:r>
            <a:endParaRPr lang="ko-KR" altLang="en-US" sz="2000" b="1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4135" y="1253387"/>
            <a:ext cx="7669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ea typeface="+mj-ea"/>
              </a:rPr>
              <a:t>편미분</a:t>
            </a:r>
            <a:r>
              <a:rPr lang="ko-KR" altLang="en-US" sz="1600" dirty="0">
                <a:ea typeface="+mj-ea"/>
              </a:rPr>
              <a:t> 방정식의 해석해를 구하기 어려움          적절한 근사해 </a:t>
            </a:r>
            <a:r>
              <a:rPr lang="ko-KR" altLang="en-US" sz="1600" dirty="0" smtClean="0">
                <a:ea typeface="+mj-ea"/>
              </a:rPr>
              <a:t>필요함</a:t>
            </a:r>
            <a:endParaRPr lang="en-US" altLang="ko-KR" sz="1600" dirty="0" smtClean="0">
              <a:ea typeface="+mj-ea"/>
            </a:endParaRPr>
          </a:p>
          <a:p>
            <a:r>
              <a:rPr lang="ko-KR" altLang="en-US" sz="1600" dirty="0" smtClean="0"/>
              <a:t>각각에 </a:t>
            </a:r>
            <a:r>
              <a:rPr lang="ko-KR" altLang="en-US" sz="1600" dirty="0"/>
              <a:t>요소를 바탕으로 행렬을 만들어 </a:t>
            </a:r>
            <a:r>
              <a:rPr lang="ko-KR" altLang="en-US" sz="1600" dirty="0" err="1"/>
              <a:t>약형식을</a:t>
            </a:r>
            <a:r>
              <a:rPr lang="ko-KR" altLang="en-US" sz="1600" dirty="0"/>
              <a:t> 유도하여 문제를 푸는 </a:t>
            </a:r>
            <a:r>
              <a:rPr lang="ko-KR" altLang="en-US" sz="1600" dirty="0" smtClean="0"/>
              <a:t>방식</a:t>
            </a:r>
            <a:endParaRPr lang="ko-KR" altLang="en-US" sz="16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668" y="1390926"/>
            <a:ext cx="371250" cy="84339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028667" y="3322767"/>
            <a:ext cx="1337080" cy="77046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04136" y="5213533"/>
            <a:ext cx="7669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lt"/>
                <a:ea typeface="+mj-ea"/>
              </a:rPr>
              <a:t>불규칙한 기하구조</a:t>
            </a:r>
            <a:r>
              <a:rPr lang="en-US" altLang="ko-KR" sz="1600" dirty="0">
                <a:latin typeface="+mj-lt"/>
                <a:ea typeface="+mj-ea"/>
              </a:rPr>
              <a:t>, </a:t>
            </a:r>
            <a:r>
              <a:rPr lang="ko-KR" altLang="en-US" sz="1600" dirty="0">
                <a:latin typeface="+mj-lt"/>
                <a:ea typeface="+mj-ea"/>
              </a:rPr>
              <a:t>여러 가지 하중조건</a:t>
            </a:r>
            <a:r>
              <a:rPr lang="en-US" altLang="ko-KR" sz="1600" dirty="0">
                <a:latin typeface="+mj-lt"/>
                <a:ea typeface="+mj-ea"/>
              </a:rPr>
              <a:t>, </a:t>
            </a:r>
            <a:r>
              <a:rPr lang="ko-KR" altLang="en-US" sz="1600" dirty="0">
                <a:latin typeface="+mj-lt"/>
                <a:ea typeface="+mj-ea"/>
              </a:rPr>
              <a:t>경계조건의 종류 및 개수의 제한이 없음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204135" y="5552087"/>
            <a:ext cx="76694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+mj-lt"/>
                <a:ea typeface="+mj-ea"/>
              </a:rPr>
              <a:t>       공간 및 시간에 제약되지 않아</a:t>
            </a:r>
            <a:r>
              <a:rPr lang="en-US" altLang="ko-KR" sz="1600" dirty="0">
                <a:latin typeface="+mj-lt"/>
                <a:ea typeface="+mj-ea"/>
              </a:rPr>
              <a:t>, </a:t>
            </a:r>
            <a:r>
              <a:rPr lang="ko-KR" altLang="en-US" sz="1600" dirty="0">
                <a:latin typeface="+mj-lt"/>
                <a:ea typeface="+mj-ea"/>
              </a:rPr>
              <a:t>광범위한 시간</a:t>
            </a:r>
            <a:r>
              <a:rPr lang="en-US" altLang="ko-KR" sz="1600" dirty="0">
                <a:latin typeface="+mj-lt"/>
                <a:ea typeface="+mj-ea"/>
              </a:rPr>
              <a:t>, </a:t>
            </a:r>
            <a:r>
              <a:rPr lang="ko-KR" altLang="en-US" sz="1600" dirty="0">
                <a:latin typeface="+mj-lt"/>
                <a:ea typeface="+mj-ea"/>
              </a:rPr>
              <a:t>물성 변화</a:t>
            </a:r>
            <a:r>
              <a:rPr lang="en-US" altLang="ko-KR" sz="1600" dirty="0">
                <a:latin typeface="+mj-lt"/>
                <a:ea typeface="+mj-ea"/>
              </a:rPr>
              <a:t>, </a:t>
            </a:r>
            <a:r>
              <a:rPr lang="ko-KR" altLang="en-US" sz="1600" dirty="0">
                <a:latin typeface="+mj-lt"/>
                <a:ea typeface="+mj-ea"/>
              </a:rPr>
              <a:t>대변형 등 문제의 </a:t>
            </a:r>
            <a:r>
              <a:rPr lang="en-US" altLang="ko-KR" sz="1600" dirty="0">
                <a:latin typeface="+mj-lt"/>
                <a:ea typeface="+mj-ea"/>
              </a:rPr>
              <a:t>	 </a:t>
            </a:r>
            <a:r>
              <a:rPr lang="ko-KR" altLang="en-US" sz="1600" dirty="0">
                <a:latin typeface="+mj-lt"/>
                <a:ea typeface="+mj-ea"/>
              </a:rPr>
              <a:t>비선형 거동을 해석 할 수 있어</a:t>
            </a:r>
            <a:r>
              <a:rPr lang="en-US" altLang="ko-KR" sz="1600" dirty="0">
                <a:latin typeface="+mj-lt"/>
                <a:ea typeface="+mj-ea"/>
              </a:rPr>
              <a:t>,</a:t>
            </a:r>
            <a:r>
              <a:rPr lang="ko-KR" altLang="en-US" sz="1600" dirty="0">
                <a:latin typeface="+mj-lt"/>
                <a:ea typeface="+mj-ea"/>
              </a:rPr>
              <a:t> 지구동역학적 수치 모사에 적합함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87" y="5630980"/>
            <a:ext cx="371250" cy="146250"/>
          </a:xfrm>
          <a:prstGeom prst="rect">
            <a:avLst/>
          </a:prstGeom>
        </p:spPr>
      </p:pic>
      <p:sp>
        <p:nvSpPr>
          <p:cNvPr id="21" name="슬라이드 번호 개체 틀 1">
            <a:extLst>
              <a:ext uri="{FF2B5EF4-FFF2-40B4-BE49-F238E27FC236}">
                <a16:creationId xmlns:a16="http://schemas.microsoft.com/office/drawing/2014/main" xmlns="" id="{CFED6AE6-4977-4018-BD5B-742CD42551FA}"/>
              </a:ext>
            </a:extLst>
          </p:cNvPr>
          <p:cNvSpPr txBox="1">
            <a:spLocks/>
          </p:cNvSpPr>
          <p:nvPr/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9954A3-9DFD-4C44-94BA-B95130A3BA1C}" type="slidenum">
              <a:rPr lang="en-US" smtClean="0">
                <a:latin typeface="+mj-lt"/>
              </a:rPr>
              <a:pPr/>
              <a:t>29</a:t>
            </a:fld>
            <a:endParaRPr lang="en-US" dirty="0">
              <a:latin typeface="+mj-lt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30783" y="2016955"/>
            <a:ext cx="3330118" cy="2991229"/>
            <a:chOff x="1330783" y="2016955"/>
            <a:chExt cx="3330118" cy="2991229"/>
          </a:xfrm>
        </p:grpSpPr>
        <p:sp>
          <p:nvSpPr>
            <p:cNvPr id="30" name="TextBox 29"/>
            <p:cNvSpPr txBox="1"/>
            <p:nvPr/>
          </p:nvSpPr>
          <p:spPr>
            <a:xfrm>
              <a:off x="1330783" y="2016955"/>
              <a:ext cx="3330118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전처리 과정</a:t>
              </a:r>
              <a:r>
                <a:rPr lang="en-US" altLang="ko-KR" dirty="0"/>
                <a:t>(</a:t>
              </a:r>
              <a:r>
                <a:rPr lang="en-US" altLang="ko-KR" dirty="0" smtClean="0"/>
                <a:t>Pre-Processing)</a:t>
              </a: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2995842" y="2402696"/>
              <a:ext cx="2" cy="2754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542658" y="2648998"/>
              <a:ext cx="2906377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요소 선정 및 분할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42656" y="3146947"/>
              <a:ext cx="2906377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요소 </a:t>
              </a:r>
              <a:r>
                <a:rPr lang="ko-KR" altLang="en-US" dirty="0" err="1" smtClean="0">
                  <a:solidFill>
                    <a:schemeClr val="tx1"/>
                  </a:solidFill>
                </a:rPr>
                <a:t>물성치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정의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2658" y="3625501"/>
              <a:ext cx="2906377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경계조건 정의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42658" y="4112513"/>
              <a:ext cx="2906377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초기조건 정의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42659" y="4638852"/>
              <a:ext cx="2906377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하중조건 정의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0146349" y="4565465"/>
            <a:ext cx="103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역행렬</a:t>
            </a:r>
            <a:endParaRPr lang="ko-KR" altLang="en-US" sz="1400" dirty="0"/>
          </a:p>
        </p:txBody>
      </p:sp>
      <p:grpSp>
        <p:nvGrpSpPr>
          <p:cNvPr id="97" name="그룹 96"/>
          <p:cNvGrpSpPr/>
          <p:nvPr/>
        </p:nvGrpSpPr>
        <p:grpSpPr>
          <a:xfrm>
            <a:off x="6944847" y="2028485"/>
            <a:ext cx="4734998" cy="2975578"/>
            <a:chOff x="7236292" y="1958918"/>
            <a:chExt cx="4734998" cy="2975578"/>
          </a:xfrm>
        </p:grpSpPr>
        <p:sp>
          <p:nvSpPr>
            <p:cNvPr id="33" name="TextBox 32"/>
            <p:cNvSpPr txBox="1"/>
            <p:nvPr/>
          </p:nvSpPr>
          <p:spPr>
            <a:xfrm>
              <a:off x="7513123" y="1958918"/>
              <a:ext cx="2441807" cy="36933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해석 과정</a:t>
              </a:r>
              <a:endParaRPr lang="en-US" altLang="ko-KR" dirty="0" smtClean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36292" y="3073259"/>
              <a:ext cx="2906377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해석영역을 요소로 분할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236292" y="3581090"/>
              <a:ext cx="2906377" cy="307777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1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차 선형 연립대수방정식 수립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36294" y="4038825"/>
              <a:ext cx="2906377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강성행렬 생성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36295" y="4565164"/>
              <a:ext cx="2906377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근사해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51" name="직선 연결선 50"/>
            <p:cNvCxnSpPr/>
            <p:nvPr/>
          </p:nvCxnSpPr>
          <p:spPr>
            <a:xfrm>
              <a:off x="8734024" y="2316865"/>
              <a:ext cx="2" cy="2754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236294" y="2575310"/>
              <a:ext cx="2906377" cy="369332"/>
            </a:xfrm>
            <a:prstGeom prst="rect">
              <a:avLst/>
            </a:prstGeom>
            <a:solidFill>
              <a:schemeClr val="bg2"/>
            </a:solidFill>
            <a:ln w="1905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약형식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(weak form)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유도</a:t>
              </a: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66" name="그룹 65"/>
            <p:cNvGrpSpPr/>
            <p:nvPr/>
          </p:nvGrpSpPr>
          <p:grpSpPr>
            <a:xfrm>
              <a:off x="10136969" y="2767951"/>
              <a:ext cx="250025" cy="1986962"/>
              <a:chOff x="10136969" y="2767951"/>
              <a:chExt cx="250025" cy="1986962"/>
            </a:xfrm>
          </p:grpSpPr>
          <p:cxnSp>
            <p:nvCxnSpPr>
              <p:cNvPr id="53" name="꺾인 연결선 52"/>
              <p:cNvCxnSpPr/>
              <p:nvPr/>
            </p:nvCxnSpPr>
            <p:spPr>
              <a:xfrm rot="5400000">
                <a:off x="9268501" y="3636419"/>
                <a:ext cx="1986962" cy="250025"/>
              </a:xfrm>
              <a:prstGeom prst="bentConnector2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/>
              <p:cNvCxnSpPr/>
              <p:nvPr/>
            </p:nvCxnSpPr>
            <p:spPr>
              <a:xfrm flipH="1" flipV="1">
                <a:off x="10142669" y="2782228"/>
                <a:ext cx="238628" cy="262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그룹 93"/>
            <p:cNvGrpSpPr/>
            <p:nvPr/>
          </p:nvGrpSpPr>
          <p:grpSpPr>
            <a:xfrm>
              <a:off x="10381297" y="3014824"/>
              <a:ext cx="837309" cy="353377"/>
              <a:chOff x="10381297" y="3014824"/>
              <a:chExt cx="837309" cy="353377"/>
            </a:xfrm>
          </p:grpSpPr>
          <p:cxnSp>
            <p:nvCxnSpPr>
              <p:cNvPr id="74" name="직선 연결선 73"/>
              <p:cNvCxnSpPr/>
              <p:nvPr/>
            </p:nvCxnSpPr>
            <p:spPr>
              <a:xfrm>
                <a:off x="10381297" y="3014824"/>
                <a:ext cx="83730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/>
              <p:cNvCxnSpPr/>
              <p:nvPr/>
            </p:nvCxnSpPr>
            <p:spPr>
              <a:xfrm>
                <a:off x="11218606" y="3017336"/>
                <a:ext cx="0" cy="3508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그룹 92"/>
            <p:cNvGrpSpPr/>
            <p:nvPr/>
          </p:nvGrpSpPr>
          <p:grpSpPr>
            <a:xfrm>
              <a:off x="10136970" y="3726426"/>
              <a:ext cx="1091469" cy="536206"/>
              <a:chOff x="10136970" y="3726426"/>
              <a:chExt cx="1091469" cy="536206"/>
            </a:xfrm>
          </p:grpSpPr>
          <p:cxnSp>
            <p:nvCxnSpPr>
              <p:cNvPr id="78" name="직선 화살표 연결선 77"/>
              <p:cNvCxnSpPr/>
              <p:nvPr/>
            </p:nvCxnSpPr>
            <p:spPr>
              <a:xfrm flipH="1" flipV="1">
                <a:off x="10136970" y="4251999"/>
                <a:ext cx="1081636" cy="536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/>
              <p:cNvCxnSpPr/>
              <p:nvPr/>
            </p:nvCxnSpPr>
            <p:spPr>
              <a:xfrm flipV="1">
                <a:off x="11218606" y="3726426"/>
                <a:ext cx="9833" cy="53620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89"/>
            <p:cNvSpPr txBox="1"/>
            <p:nvPr/>
          </p:nvSpPr>
          <p:spPr>
            <a:xfrm>
              <a:off x="10343820" y="3374484"/>
              <a:ext cx="16274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/>
                <a:t>이산화</a:t>
              </a:r>
              <a:r>
                <a:rPr lang="en-US" altLang="ko-KR" sz="1200" dirty="0" smtClean="0"/>
                <a:t>(discretization)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308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7323" y="1739536"/>
            <a:ext cx="103593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 err="1"/>
              <a:t>열개</a:t>
            </a:r>
            <a:r>
              <a:rPr lang="ko-KR" altLang="en-US" dirty="0"/>
              <a:t> 현상은 </a:t>
            </a:r>
            <a:r>
              <a:rPr lang="ko-KR" altLang="en-US" dirty="0" err="1"/>
              <a:t>인장력에</a:t>
            </a:r>
            <a:r>
              <a:rPr lang="ko-KR" altLang="en-US" dirty="0"/>
              <a:t> 의한 </a:t>
            </a:r>
            <a:r>
              <a:rPr lang="ko-KR" altLang="en-US" dirty="0" err="1"/>
              <a:t>암석권의</a:t>
            </a:r>
            <a:r>
              <a:rPr lang="ko-KR" altLang="en-US" dirty="0"/>
              <a:t> 확장</a:t>
            </a:r>
            <a:r>
              <a:rPr lang="en-US" altLang="ko-KR" dirty="0"/>
              <a:t>, </a:t>
            </a:r>
            <a:r>
              <a:rPr lang="ko-KR" altLang="en-US" dirty="0"/>
              <a:t>정단층의 발달 및 지각이 얇아지는 현상으로서 지구 내부 물질 순환에 있어 중요한 </a:t>
            </a:r>
            <a:r>
              <a:rPr lang="ko-KR" altLang="en-US" dirty="0" smtClean="0"/>
              <a:t>현상임</a:t>
            </a:r>
            <a:endParaRPr lang="en-US" altLang="ko-KR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ko-KR" altLang="en-US" dirty="0"/>
          </a:p>
          <a:p>
            <a:pPr fontAlgn="base"/>
            <a:r>
              <a:rPr lang="ko-KR" altLang="en-US" dirty="0" smtClean="0"/>
              <a:t>지구 </a:t>
            </a:r>
            <a:r>
              <a:rPr lang="ko-KR" altLang="en-US" dirty="0"/>
              <a:t>동역학 수치 해석 프로그램인 </a:t>
            </a:r>
            <a:r>
              <a:rPr lang="en-US" altLang="ko-KR" dirty="0"/>
              <a:t>ASPECT</a:t>
            </a:r>
            <a:r>
              <a:rPr lang="ko-KR" altLang="en-US" dirty="0"/>
              <a:t>를 이용하여 </a:t>
            </a:r>
            <a:r>
              <a:rPr lang="en-US" altLang="ko-KR" dirty="0"/>
              <a:t>2D </a:t>
            </a:r>
            <a:r>
              <a:rPr lang="ko-KR" altLang="en-US" dirty="0"/>
              <a:t>및 </a:t>
            </a:r>
            <a:r>
              <a:rPr lang="en-US" altLang="ko-KR" dirty="0"/>
              <a:t>3D </a:t>
            </a:r>
            <a:r>
              <a:rPr lang="ko-KR" altLang="en-US" dirty="0" smtClean="0"/>
              <a:t>열개현상수치 모형을</a:t>
            </a:r>
            <a:r>
              <a:rPr lang="en-US" altLang="ko-KR" dirty="0" smtClean="0"/>
              <a:t> </a:t>
            </a:r>
            <a:r>
              <a:rPr lang="ko-KR" altLang="en-US" dirty="0"/>
              <a:t>제작하고 </a:t>
            </a:r>
            <a:r>
              <a:rPr lang="ko-KR" altLang="en-US" dirty="0" smtClean="0"/>
              <a:t>그 진화 과정을 재현함</a:t>
            </a:r>
            <a:endParaRPr lang="en-US" altLang="ko-KR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fontAlgn="base"/>
            <a:r>
              <a:rPr lang="ko-KR" altLang="en-US" dirty="0"/>
              <a:t>제작된 수치 모형을 실제 </a:t>
            </a:r>
            <a:r>
              <a:rPr lang="ko-KR" altLang="en-US" dirty="0" err="1"/>
              <a:t>열개</a:t>
            </a:r>
            <a:r>
              <a:rPr lang="ko-KR" altLang="en-US" dirty="0"/>
              <a:t> 지역인 동해의 실측 자료</a:t>
            </a:r>
            <a:r>
              <a:rPr lang="en-US" altLang="ko-KR" dirty="0"/>
              <a:t>(</a:t>
            </a:r>
            <a:r>
              <a:rPr lang="ko-KR" altLang="en-US" dirty="0" err="1"/>
              <a:t>지열류량</a:t>
            </a:r>
            <a:r>
              <a:rPr lang="en-US" altLang="ko-KR" dirty="0"/>
              <a:t>, </a:t>
            </a:r>
            <a:r>
              <a:rPr lang="ko-KR" altLang="en-US" dirty="0" err="1" smtClean="0"/>
              <a:t>표면고도</a:t>
            </a:r>
            <a:r>
              <a:rPr lang="en-US" altLang="ko-KR" dirty="0" smtClean="0"/>
              <a:t>) </a:t>
            </a:r>
            <a:r>
              <a:rPr lang="ko-KR" altLang="en-US" dirty="0"/>
              <a:t>등과 비교</a:t>
            </a:r>
            <a:r>
              <a:rPr lang="en-US" altLang="ko-KR" dirty="0"/>
              <a:t>, </a:t>
            </a:r>
            <a:r>
              <a:rPr lang="ko-KR" altLang="en-US" dirty="0"/>
              <a:t>분석함으로써 적용 가능성을 </a:t>
            </a:r>
            <a:r>
              <a:rPr lang="ko-KR" altLang="en-US" dirty="0" smtClean="0"/>
              <a:t>논의함</a:t>
            </a:r>
            <a:endParaRPr lang="en-US" altLang="ko-KR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fontAlgn="base"/>
            <a:r>
              <a:rPr lang="ko-KR" altLang="en-US" dirty="0"/>
              <a:t>동해 </a:t>
            </a:r>
            <a:r>
              <a:rPr lang="ko-KR" altLang="en-US" dirty="0" err="1" smtClean="0"/>
              <a:t>열개의</a:t>
            </a:r>
            <a:r>
              <a:rPr lang="ko-KR" altLang="en-US" dirty="0" smtClean="0"/>
              <a:t> 여러 시나리오를 </a:t>
            </a:r>
            <a:r>
              <a:rPr lang="ko-KR" altLang="en-US" dirty="0"/>
              <a:t>실험하며 형성 </a:t>
            </a:r>
            <a:r>
              <a:rPr lang="ko-KR" altLang="en-US" dirty="0" err="1"/>
              <a:t>기작</a:t>
            </a:r>
            <a:r>
              <a:rPr lang="ko-KR" altLang="en-US" dirty="0"/>
              <a:t> 및 발생 과정에 대한 이해를 </a:t>
            </a:r>
            <a:r>
              <a:rPr lang="ko-KR" altLang="en-US" dirty="0" smtClean="0"/>
              <a:t>증진함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판구조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·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지구동역학 연구실</a:t>
            </a:r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902674" y="1820577"/>
            <a:ext cx="214649" cy="198359"/>
            <a:chOff x="5499520" y="1158999"/>
            <a:chExt cx="741380" cy="685113"/>
          </a:xfrm>
        </p:grpSpPr>
        <p:sp>
          <p:nvSpPr>
            <p:cNvPr id="16" name="갈매기형 수장 15"/>
            <p:cNvSpPr/>
            <p:nvPr/>
          </p:nvSpPr>
          <p:spPr>
            <a:xfrm>
              <a:off x="5555787" y="1158999"/>
              <a:ext cx="685113" cy="685113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5499520" y="1361456"/>
              <a:ext cx="261976" cy="2619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902674" y="2906395"/>
            <a:ext cx="214649" cy="198359"/>
            <a:chOff x="5499520" y="1158999"/>
            <a:chExt cx="741380" cy="685113"/>
          </a:xfrm>
        </p:grpSpPr>
        <p:sp>
          <p:nvSpPr>
            <p:cNvPr id="21" name="갈매기형 수장 20"/>
            <p:cNvSpPr/>
            <p:nvPr/>
          </p:nvSpPr>
          <p:spPr>
            <a:xfrm>
              <a:off x="5555787" y="1158999"/>
              <a:ext cx="685113" cy="685113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5499520" y="1361456"/>
              <a:ext cx="261976" cy="2619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902674" y="4015425"/>
            <a:ext cx="214649" cy="198359"/>
            <a:chOff x="5499520" y="1158999"/>
            <a:chExt cx="741380" cy="685113"/>
          </a:xfrm>
        </p:grpSpPr>
        <p:sp>
          <p:nvSpPr>
            <p:cNvPr id="24" name="갈매기형 수장 23"/>
            <p:cNvSpPr/>
            <p:nvPr/>
          </p:nvSpPr>
          <p:spPr>
            <a:xfrm>
              <a:off x="5555787" y="1158999"/>
              <a:ext cx="685113" cy="685113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5499520" y="1361457"/>
              <a:ext cx="261976" cy="261975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02674" y="5091411"/>
            <a:ext cx="214649" cy="198359"/>
            <a:chOff x="5499520" y="1158999"/>
            <a:chExt cx="741380" cy="685113"/>
          </a:xfrm>
        </p:grpSpPr>
        <p:sp>
          <p:nvSpPr>
            <p:cNvPr id="27" name="갈매기형 수장 26"/>
            <p:cNvSpPr/>
            <p:nvPr/>
          </p:nvSpPr>
          <p:spPr>
            <a:xfrm>
              <a:off x="5555787" y="1158999"/>
              <a:ext cx="685113" cy="685113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28" name="타원 27"/>
            <p:cNvSpPr/>
            <p:nvPr/>
          </p:nvSpPr>
          <p:spPr>
            <a:xfrm>
              <a:off x="5499520" y="1361456"/>
              <a:ext cx="261976" cy="2619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연구목표</a:t>
            </a:r>
            <a:endParaRPr lang="ko-KR" altLang="en-US" sz="25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09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8823" y="627088"/>
            <a:ext cx="432412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윌슨</a:t>
            </a: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순환</a:t>
            </a:r>
            <a:r>
              <a:rPr lang="en-US" altLang="ko-KR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Wilson cycle</a:t>
            </a:r>
            <a:r>
              <a:rPr lang="en-US" altLang="ko-KR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8254624" y="1517068"/>
            <a:ext cx="3369375" cy="4635581"/>
            <a:chOff x="8277788" y="1643222"/>
            <a:chExt cx="3369375" cy="4635581"/>
          </a:xfrm>
        </p:grpSpPr>
        <p:pic>
          <p:nvPicPr>
            <p:cNvPr id="3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1476" y="4774799"/>
              <a:ext cx="3302000" cy="1504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7788" y="1643222"/>
              <a:ext cx="3369375" cy="153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9287" y="3205310"/>
              <a:ext cx="3346379" cy="1536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/>
          <p:cNvSpPr txBox="1"/>
          <p:nvPr/>
        </p:nvSpPr>
        <p:spPr>
          <a:xfrm>
            <a:off x="2555184" y="1533060"/>
            <a:ext cx="29668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1 – Wilson cycle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10738545" y="6159880"/>
            <a:ext cx="8739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Corti</a:t>
            </a:r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2012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484116" y="1081570"/>
            <a:ext cx="29668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2 – Rifting sequence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4660583" y="6146939"/>
            <a:ext cx="294829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J. </a:t>
            </a:r>
            <a:r>
              <a:rPr lang="en-US" altLang="ko-KR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Trabucho</a:t>
            </a:r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-Alexandre at al., 2012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31882" y="1520993"/>
            <a:ext cx="1619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</a:rPr>
              <a:t>본 연구의 주안점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400" b="1" dirty="0" err="1" smtClean="0"/>
              <a:t>열개현</a:t>
            </a:r>
            <a:r>
              <a:rPr lang="ko-KR" altLang="en-US" sz="1400" b="1" dirty="0" err="1"/>
              <a:t>상</a:t>
            </a:r>
            <a:endParaRPr lang="ko-KR" altLang="en-US" sz="1400" b="1" dirty="0"/>
          </a:p>
        </p:txBody>
      </p:sp>
      <p:pic>
        <p:nvPicPr>
          <p:cNvPr id="41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8" y="2343626"/>
            <a:ext cx="2292081" cy="129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643" y="4590861"/>
            <a:ext cx="2381590" cy="124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21" y="2328568"/>
            <a:ext cx="2384243" cy="1301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9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614" y="2304833"/>
            <a:ext cx="2392157" cy="132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9" y="4353371"/>
            <a:ext cx="2151883" cy="148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271" y="4590861"/>
            <a:ext cx="2253621" cy="124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937855" y="3669596"/>
            <a:ext cx="1187834" cy="256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A: Continental rift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58201" y="3669596"/>
            <a:ext cx="1664475" cy="256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B: Flooded continental rift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14091" y="3669595"/>
            <a:ext cx="1707061" cy="256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C: Expanding ocean basin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82251" y="5835471"/>
            <a:ext cx="1499042" cy="256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D: Mature ocean basin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30270" y="5818576"/>
            <a:ext cx="1520336" cy="256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E: Closing ocean basin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52545" y="5835471"/>
            <a:ext cx="775073" cy="256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F: </a:t>
            </a:r>
            <a:r>
              <a:rPr lang="en-US" altLang="ko-KR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Orogen</a:t>
            </a:r>
            <a:endParaRPr lang="ko-KR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58866" y="2052435"/>
            <a:ext cx="7339300" cy="18538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4" name="직선 화살표 연결선 53"/>
          <p:cNvCxnSpPr/>
          <p:nvPr/>
        </p:nvCxnSpPr>
        <p:spPr>
          <a:xfrm>
            <a:off x="7621688" y="2052435"/>
            <a:ext cx="64443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57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88823" y="627088"/>
            <a:ext cx="61009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능동형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수동형 </a:t>
            </a:r>
            <a:r>
              <a:rPr lang="ko-KR" altLang="en-US" sz="20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열개현상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/ Passive Rifting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1" name="Picture 2" descr="https://lh6.googleusercontent.com/B4OtC2jrAWFx1R-a8XD-jfeyKilYdYhwWN5N0qtkJ3EocaaRPfA3w3JEX_aZg2CNjcY3TKW8erCM3c25bX77GCrkDuCEWU8rRl2bdzFwil9_8Rt8S6X1NVXhiZYHA8C0x_TYTENGPk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5" y="2184173"/>
            <a:ext cx="11282376" cy="412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502596" y="6256482"/>
            <a:ext cx="2722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Chao Deng, 2017</a:t>
            </a:r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9809" y="1329012"/>
            <a:ext cx="3063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Figure 3 – Type of Rifting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68093" y="1851184"/>
            <a:ext cx="3943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하부 </a:t>
            </a:r>
            <a:r>
              <a:rPr lang="ko-KR" altLang="en-US" sz="1400" dirty="0" err="1" smtClean="0"/>
              <a:t>연약권</a:t>
            </a:r>
            <a:r>
              <a:rPr lang="ko-KR" altLang="en-US" sz="1400" dirty="0" smtClean="0"/>
              <a:t> 물질의 상승에 의함</a:t>
            </a:r>
            <a:endParaRPr lang="ko-KR" altLang="en-US" sz="1400" dirty="0"/>
          </a:p>
        </p:txBody>
      </p:sp>
      <p:grpSp>
        <p:nvGrpSpPr>
          <p:cNvPr id="35" name="그룹 34"/>
          <p:cNvGrpSpPr/>
          <p:nvPr/>
        </p:nvGrpSpPr>
        <p:grpSpPr>
          <a:xfrm>
            <a:off x="589754" y="1890416"/>
            <a:ext cx="214649" cy="198359"/>
            <a:chOff x="5499520" y="1158999"/>
            <a:chExt cx="741380" cy="685113"/>
          </a:xfrm>
        </p:grpSpPr>
        <p:sp>
          <p:nvSpPr>
            <p:cNvPr id="36" name="갈매기형 수장 35"/>
            <p:cNvSpPr/>
            <p:nvPr/>
          </p:nvSpPr>
          <p:spPr>
            <a:xfrm>
              <a:off x="5555787" y="1158999"/>
              <a:ext cx="685113" cy="685113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5499520" y="1361456"/>
              <a:ext cx="261976" cy="2619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007334" y="1887230"/>
            <a:ext cx="214649" cy="198359"/>
            <a:chOff x="5499520" y="1158999"/>
            <a:chExt cx="741380" cy="685113"/>
          </a:xfrm>
        </p:grpSpPr>
        <p:sp>
          <p:nvSpPr>
            <p:cNvPr id="39" name="갈매기형 수장 38"/>
            <p:cNvSpPr/>
            <p:nvPr/>
          </p:nvSpPr>
          <p:spPr>
            <a:xfrm>
              <a:off x="5555787" y="1158999"/>
              <a:ext cx="685113" cy="685113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5499520" y="1361456"/>
              <a:ext cx="261976" cy="26197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rgbClr val="6469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6192283" y="1835706"/>
            <a:ext cx="4246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섭입</a:t>
            </a:r>
            <a:r>
              <a:rPr lang="ko-KR" altLang="en-US" sz="1400" dirty="0" smtClean="0"/>
              <a:t> 후퇴와 같은 </a:t>
            </a:r>
            <a:r>
              <a:rPr lang="ko-KR" altLang="en-US" sz="1400" dirty="0" err="1" smtClean="0"/>
              <a:t>인장력의</a:t>
            </a:r>
            <a:r>
              <a:rPr lang="ko-KR" altLang="en-US" sz="1400" dirty="0" smtClean="0"/>
              <a:t> 작용에 의함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6332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8823" y="627088"/>
            <a:ext cx="1080516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후열도 분지</a:t>
            </a:r>
            <a:r>
              <a:rPr lang="en-US" altLang="ko-KR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(Back-arc basin)</a:t>
            </a:r>
            <a:endParaRPr lang="ko-KR" altLang="en-US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4640" y="1494768"/>
            <a:ext cx="3063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altLang="ko-KR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15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Back-arc basin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75353" y="6170933"/>
            <a:ext cx="2000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 Gao et al., 2018</a:t>
            </a:r>
            <a:endParaRPr lang="ko-KR" altLang="en-US" sz="11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82763" y="1906069"/>
            <a:ext cx="59522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후열도 </a:t>
            </a:r>
            <a:r>
              <a:rPr lang="ko-KR" altLang="en-US" sz="1600" dirty="0"/>
              <a:t>분지는 대표적인 수동형 </a:t>
            </a:r>
            <a:r>
              <a:rPr lang="ko-KR" altLang="en-US" sz="1600" dirty="0" err="1"/>
              <a:t>열개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현상임</a:t>
            </a:r>
            <a:endParaRPr lang="en-US" altLang="ko-KR" sz="1600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600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 err="1" smtClean="0"/>
              <a:t>섭입대에서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해구 후퇴로 인해 대륙 지각에 </a:t>
            </a:r>
            <a:r>
              <a:rPr lang="ko-KR" altLang="en-US" sz="1600" dirty="0" err="1"/>
              <a:t>인장력이</a:t>
            </a:r>
            <a:r>
              <a:rPr lang="ko-KR" altLang="en-US" sz="1600" dirty="0"/>
              <a:t> 발생하면 </a:t>
            </a:r>
            <a:r>
              <a:rPr lang="ko-KR" altLang="en-US" sz="1600" dirty="0" err="1"/>
              <a:t>암석권이</a:t>
            </a:r>
            <a:r>
              <a:rPr lang="ko-KR" altLang="en-US" sz="1600" dirty="0"/>
              <a:t> 확장</a:t>
            </a:r>
            <a:r>
              <a:rPr lang="en-US" altLang="ko-KR" sz="1600" dirty="0"/>
              <a:t>, </a:t>
            </a:r>
            <a:r>
              <a:rPr lang="ko-KR" altLang="en-US" sz="1600" dirty="0"/>
              <a:t>정단층이 발달하며 </a:t>
            </a:r>
            <a:r>
              <a:rPr lang="ko-KR" altLang="en-US" sz="1600" dirty="0" err="1" smtClean="0"/>
              <a:t>얇아짐</a:t>
            </a:r>
            <a:r>
              <a:rPr lang="en-US" altLang="ko-KR" sz="1600" dirty="0" smtClean="0"/>
              <a:t> 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600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얇아진 </a:t>
            </a:r>
            <a:r>
              <a:rPr lang="ko-KR" altLang="en-US" sz="1600" dirty="0" err="1"/>
              <a:t>암석권의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보상심도를</a:t>
            </a:r>
            <a:r>
              <a:rPr lang="ko-KR" altLang="en-US" sz="1600" dirty="0"/>
              <a:t> 맞추기 위해 맨틀 물질이 상승하며 </a:t>
            </a:r>
            <a:r>
              <a:rPr lang="ko-KR" altLang="en-US" sz="1600" dirty="0" err="1"/>
              <a:t>감압용융이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발생함</a:t>
            </a:r>
            <a:endParaRPr lang="en-US" altLang="ko-KR" sz="1600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endParaRPr lang="en-US" altLang="ko-KR" sz="1600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 smtClean="0"/>
              <a:t>상승한 </a:t>
            </a:r>
            <a:r>
              <a:rPr lang="ko-KR" altLang="en-US" sz="1600" dirty="0"/>
              <a:t>맨틀 물질은 약해진 지각의 틈새를 뚫고 해양 지각을 형성함</a:t>
            </a:r>
            <a:endParaRPr lang="en-US" altLang="ko-KR" sz="1600" dirty="0"/>
          </a:p>
        </p:txBody>
      </p:sp>
      <p:pic>
        <p:nvPicPr>
          <p:cNvPr id="14" name="Picture 8" descr="C:\Users\Jang min seok\Desktop\2020-2\졸업논문\ppt 자료\backarc_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057" y="2037052"/>
            <a:ext cx="5624637" cy="371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772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8823" y="627088"/>
            <a:ext cx="960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동해 형성의 기원과 발달과정에 대한 해양지구물리학적 연구</a:t>
            </a:r>
            <a:endParaRPr lang="ko-KR" altLang="en-US" sz="2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74793" y="1208586"/>
            <a:ext cx="9189133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동해</a:t>
            </a:r>
            <a:r>
              <a:rPr lang="en-US" altLang="ko-KR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(East Sea)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형성 가설</a:t>
            </a:r>
            <a:r>
              <a:rPr lang="ko-KR" altLang="en-US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과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수동형 </a:t>
            </a:r>
            <a:r>
              <a:rPr lang="ko-KR" altLang="en-US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열개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작용에 의한 울릉 분지</a:t>
            </a:r>
            <a:r>
              <a:rPr lang="en-US" altLang="ko-KR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en-US" altLang="ko-KR" b="1" kern="0" dirty="0" err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Ulleung</a:t>
            </a:r>
            <a:r>
              <a:rPr lang="en-US" altLang="ko-KR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basin) 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형성</a:t>
            </a:r>
            <a:endParaRPr lang="en-US" altLang="ko-KR" b="1" kern="0" dirty="0" smtClea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Figure 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– East </a:t>
            </a:r>
            <a:r>
              <a:rPr lang="en-US" altLang="ko-K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Sea(</a:t>
            </a:r>
            <a:r>
              <a:rPr lang="en-US" altLang="ko-KR" sz="1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Ulleung</a:t>
            </a:r>
            <a:r>
              <a:rPr lang="en-US" altLang="ko-KR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 basin) </a:t>
            </a:r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and depth map</a:t>
            </a:r>
          </a:p>
          <a:p>
            <a:pPr latinLnBrk="0">
              <a:lnSpc>
                <a:spcPct val="150000"/>
              </a:lnSpc>
              <a:defRPr/>
            </a:pPr>
            <a:endParaRPr lang="ko-KR" altLang="en-US" sz="1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2" name="Picture 2" descr="C:\Users\Jang min seok\Desktop\2020-2\졸업논문\1x\자산 1-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4" y="2075452"/>
            <a:ext cx="109093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88440" y="6255703"/>
            <a:ext cx="2000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Horozal</a:t>
            </a:r>
            <a:r>
              <a:rPr lang="en-US" altLang="ko-KR" sz="11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2018</a:t>
            </a:r>
            <a:endParaRPr lang="ko-KR" alt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8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8823" y="627088"/>
            <a:ext cx="1080516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울릉 분지와</a:t>
            </a:r>
            <a:r>
              <a:rPr lang="en-US" altLang="ko-KR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20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동해 해산의 기원과 발달과정에 대한 해양지구물리학적 연구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268" y="1815117"/>
            <a:ext cx="70196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① </a:t>
            </a:r>
            <a:r>
              <a:rPr lang="en-US" altLang="ko-KR" sz="1600" b="1" dirty="0"/>
              <a:t>Pull – apart </a:t>
            </a:r>
            <a:r>
              <a:rPr lang="ko-KR" altLang="en-US" sz="1600" b="1" dirty="0"/>
              <a:t>모델</a:t>
            </a:r>
            <a:endParaRPr lang="en-US" altLang="ko-KR" sz="1600" b="1" dirty="0"/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인도와 유라시아 대륙의 충돌이 </a:t>
            </a:r>
            <a:r>
              <a:rPr lang="ko-KR" altLang="en-US" sz="1400" dirty="0" err="1"/>
              <a:t>올리고세</a:t>
            </a:r>
            <a:r>
              <a:rPr lang="ko-KR" altLang="en-US" sz="1400" dirty="0"/>
              <a:t> </a:t>
            </a:r>
            <a:r>
              <a:rPr lang="en-US" altLang="ko-KR" sz="1400" dirty="0"/>
              <a:t>~</a:t>
            </a:r>
            <a:r>
              <a:rPr lang="ko-KR" altLang="en-US" sz="1400" dirty="0"/>
              <a:t> </a:t>
            </a:r>
            <a:r>
              <a:rPr lang="ko-KR" altLang="en-US" sz="1400" dirty="0" err="1" smtClean="0"/>
              <a:t>마이오세에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걸쳐 유라시아 대륙 연변에 </a:t>
            </a:r>
            <a:r>
              <a:rPr lang="ko-KR" altLang="en-US" sz="1400" dirty="0" err="1"/>
              <a:t>응력장의</a:t>
            </a:r>
            <a:r>
              <a:rPr lang="ko-KR" altLang="en-US" sz="1400" dirty="0"/>
              <a:t> 변화를 초래하여 태평양 주변을 따라 </a:t>
            </a:r>
            <a:r>
              <a:rPr lang="ko-KR" altLang="en-US" sz="1400" dirty="0" err="1"/>
              <a:t>남북계</a:t>
            </a:r>
            <a:r>
              <a:rPr lang="en-US" altLang="ko-KR" sz="1400" dirty="0"/>
              <a:t>(</a:t>
            </a:r>
            <a:r>
              <a:rPr lang="ko-KR" altLang="en-US" sz="1400" dirty="0"/>
              <a:t>북해도 </a:t>
            </a:r>
            <a:r>
              <a:rPr lang="en-US" altLang="ko-KR" sz="1400" dirty="0"/>
              <a:t>Hidaka </a:t>
            </a:r>
            <a:r>
              <a:rPr lang="ko-KR" altLang="en-US" sz="1400" dirty="0" err="1"/>
              <a:t>전단대</a:t>
            </a:r>
            <a:r>
              <a:rPr lang="en-US" altLang="ko-KR" sz="1400" dirty="0"/>
              <a:t>, </a:t>
            </a:r>
            <a:r>
              <a:rPr lang="ko-KR" altLang="en-US" sz="1400" dirty="0"/>
              <a:t>양산 </a:t>
            </a:r>
            <a:r>
              <a:rPr lang="ko-KR" altLang="en-US" sz="1400" dirty="0" err="1"/>
              <a:t>단층대</a:t>
            </a:r>
            <a:r>
              <a:rPr lang="en-US" altLang="ko-KR" sz="1400" dirty="0"/>
              <a:t>)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우향</a:t>
            </a:r>
            <a:r>
              <a:rPr lang="ko-KR" altLang="en-US" sz="1400" dirty="0"/>
              <a:t> </a:t>
            </a:r>
            <a:r>
              <a:rPr lang="en-US" altLang="ko-KR" sz="1400" dirty="0"/>
              <a:t>Pull-apart </a:t>
            </a:r>
            <a:r>
              <a:rPr lang="ko-KR" altLang="en-US" sz="1400" dirty="0" err="1"/>
              <a:t>열개가</a:t>
            </a:r>
            <a:r>
              <a:rPr lang="ko-KR" altLang="en-US" sz="1400" dirty="0"/>
              <a:t> 일어났다는 가설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en-US" altLang="ko-KR" sz="1400" dirty="0"/>
              <a:t>ODP(Leg 126, Leg 127)</a:t>
            </a:r>
            <a:r>
              <a:rPr lang="ko-KR" altLang="en-US" sz="1400" dirty="0"/>
              <a:t>를 통해 얻은 </a:t>
            </a:r>
            <a:r>
              <a:rPr lang="ko-KR" altLang="en-US" sz="1400" dirty="0" err="1"/>
              <a:t>생층서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화석연대와</a:t>
            </a:r>
            <a:r>
              <a:rPr lang="ko-KR" altLang="en-US" sz="1400" dirty="0"/>
              <a:t> </a:t>
            </a:r>
            <a:r>
              <a:rPr lang="en-US" altLang="ko-KR" sz="1400" dirty="0" err="1"/>
              <a:t>Ar-Ar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연대측정이</a:t>
            </a:r>
            <a:r>
              <a:rPr lang="en-US" altLang="ko-KR" sz="1400" dirty="0"/>
              <a:t>  23Ma </a:t>
            </a:r>
            <a:r>
              <a:rPr lang="ko-KR" altLang="en-US" sz="1400" dirty="0"/>
              <a:t>에서 </a:t>
            </a:r>
            <a:r>
              <a:rPr lang="en-US" altLang="ko-KR" sz="1400" dirty="0"/>
              <a:t>20Ma</a:t>
            </a:r>
            <a:r>
              <a:rPr lang="ko-KR" altLang="en-US" sz="1400" dirty="0"/>
              <a:t> 를 넘지 않았으며 </a:t>
            </a:r>
            <a:r>
              <a:rPr lang="en-US" altLang="ko-KR" sz="1400" dirty="0"/>
              <a:t>Hidaka </a:t>
            </a:r>
            <a:r>
              <a:rPr lang="ko-KR" altLang="en-US" sz="1400" dirty="0" err="1"/>
              <a:t>전단대와</a:t>
            </a:r>
            <a:r>
              <a:rPr lang="ko-KR" altLang="en-US" sz="1400" dirty="0"/>
              <a:t> 양산단층대의 </a:t>
            </a:r>
            <a:r>
              <a:rPr lang="ko-KR" altLang="en-US" sz="1400" dirty="0" err="1"/>
              <a:t>활동시기</a:t>
            </a:r>
            <a:r>
              <a:rPr lang="ko-KR" altLang="en-US" sz="1400" dirty="0"/>
              <a:t> 또한 일치하지 않음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600" b="1" dirty="0"/>
              <a:t>② 부채꼴 확장 모델 </a:t>
            </a:r>
            <a:r>
              <a:rPr lang="en-US" altLang="ko-KR" sz="1600" b="1" dirty="0"/>
              <a:t>(Fan-shape model)</a:t>
            </a:r>
          </a:p>
          <a:p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제 </a:t>
            </a:r>
            <a:r>
              <a:rPr lang="en-US" altLang="ko-KR" sz="1400" dirty="0"/>
              <a:t>3</a:t>
            </a:r>
            <a:r>
              <a:rPr lang="ko-KR" altLang="en-US" sz="1400" dirty="0"/>
              <a:t>기 암석들의 </a:t>
            </a:r>
            <a:r>
              <a:rPr lang="ko-KR" altLang="en-US" sz="1400" dirty="0" err="1"/>
              <a:t>연대측정과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고지자기</a:t>
            </a:r>
            <a:r>
              <a:rPr lang="ko-KR" altLang="en-US" sz="1400" dirty="0"/>
              <a:t> 연구로부터 서남 일본은 </a:t>
            </a:r>
            <a:r>
              <a:rPr lang="en-US" altLang="ko-KR" sz="1400" dirty="0"/>
              <a:t>15Ma </a:t>
            </a:r>
            <a:r>
              <a:rPr lang="ko-KR" altLang="en-US" sz="1400" dirty="0"/>
              <a:t>경 시계방향으로</a:t>
            </a:r>
            <a:r>
              <a:rPr lang="en-US" altLang="ko-KR" sz="1400" dirty="0"/>
              <a:t>, </a:t>
            </a:r>
            <a:r>
              <a:rPr lang="ko-KR" altLang="en-US" sz="1400" dirty="0"/>
              <a:t>동북 일본은 </a:t>
            </a:r>
            <a:r>
              <a:rPr lang="en-US" altLang="ko-KR" sz="1400" dirty="0"/>
              <a:t>21 – 11Ma </a:t>
            </a:r>
            <a:r>
              <a:rPr lang="ko-KR" altLang="en-US" sz="1400" dirty="0"/>
              <a:t>사이에 </a:t>
            </a:r>
            <a:r>
              <a:rPr lang="ko-KR" altLang="en-US" sz="1400" dirty="0" err="1"/>
              <a:t>반시계</a:t>
            </a:r>
            <a:r>
              <a:rPr lang="ko-KR" altLang="en-US" sz="1400" dirty="0"/>
              <a:t> 방향으로 회전하여 동해가 형성되었다는 가설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r>
              <a:rPr lang="ko-KR" altLang="en-US" sz="1400" dirty="0"/>
              <a:t>서남 일본에서 관측되는 </a:t>
            </a:r>
            <a:r>
              <a:rPr lang="ko-KR" altLang="en-US" sz="1400" dirty="0" err="1"/>
              <a:t>고지자기</a:t>
            </a:r>
            <a:r>
              <a:rPr lang="ko-KR" altLang="en-US" sz="1400" dirty="0"/>
              <a:t> 편각 편향을 나타내는 기간이 동해 주변 및 동북 일본에 분포하는 화산암들의 연대 분포에 비해 상대적으로 짧으며 이 모델로 복원하게 되면 동해에 가라앉은 대륙지각들이 중첩되는 문제가 </a:t>
            </a:r>
            <a:r>
              <a:rPr lang="ko-KR" altLang="en-US" sz="1400" dirty="0" smtClean="0"/>
              <a:t>발생</a:t>
            </a:r>
            <a:endParaRPr lang="en-US" altLang="ko-KR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930143" y="6289132"/>
            <a:ext cx="19800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Lallemand</a:t>
            </a:r>
            <a:r>
              <a:rPr lang="en-US" altLang="ko-K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110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Jolivet</a:t>
            </a:r>
            <a:r>
              <a:rPr lang="en-US" altLang="ko-KR" sz="11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., 1985</a:t>
            </a:r>
            <a:endParaRPr lang="ko-KR" altLang="en-US" sz="11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4793" y="1208586"/>
            <a:ext cx="91891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동해</a:t>
            </a:r>
            <a:r>
              <a:rPr lang="en-US" altLang="ko-KR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(East Sea)</a:t>
            </a:r>
            <a:r>
              <a:rPr lang="ko-KR" altLang="en-US" b="1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의 형성 가설</a:t>
            </a:r>
            <a:endParaRPr lang="ko-KR" altLang="en-US" sz="16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0" name="Picture 4" descr="C:\Users\Jang min seok\Desktop\2020-2\졸업논문\1x\자산 3-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938" y="1208586"/>
            <a:ext cx="3765537" cy="512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7340688" y="1299874"/>
            <a:ext cx="30635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</a:t>
            </a:r>
            <a:r>
              <a:rPr lang="en-US" altLang="ko-KR" sz="15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altLang="ko-KR" sz="15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Pull–apart model</a:t>
            </a:r>
          </a:p>
        </p:txBody>
      </p:sp>
    </p:spTree>
    <p:extLst>
      <p:ext uri="{BB962C8B-B14F-4D97-AF65-F5344CB8AC3E}">
        <p14:creationId xmlns:p14="http://schemas.microsoft.com/office/powerpoint/2010/main" val="134692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623" y="2324101"/>
            <a:ext cx="7497377" cy="4533901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310" y="-61310"/>
            <a:ext cx="4572003" cy="4694623"/>
          </a:xfrm>
          <a:prstGeom prst="rtTriangle">
            <a:avLst/>
          </a:pr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2800" y="608400"/>
            <a:ext cx="11633200" cy="6012000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판구조</a:t>
            </a:r>
            <a:r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지구동역학 연구실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F555B-7E58-4FDF-83D4-B4CEA304EAF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402" y="88135"/>
            <a:ext cx="169659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연구배경</a:t>
            </a:r>
            <a:endParaRPr kumimoji="0" lang="ko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8823" y="627088"/>
            <a:ext cx="10805163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울릉 분지와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동해 해산의 기원과 발달과정에 대한 해양지구물리학적 연구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374793" y="1208586"/>
            <a:ext cx="91891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동해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(East Sea)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형성 가설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아래쪽 화살표 25"/>
          <p:cNvSpPr/>
          <p:nvPr/>
        </p:nvSpPr>
        <p:spPr>
          <a:xfrm>
            <a:off x="3918444" y="5064752"/>
            <a:ext cx="388389" cy="612197"/>
          </a:xfrm>
          <a:prstGeom prst="downArrow">
            <a:avLst/>
          </a:prstGeom>
          <a:solidFill>
            <a:srgbClr val="FF0000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417422" y="5862410"/>
            <a:ext cx="3390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u="non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수치모형 제작을 통한 재현</a:t>
            </a:r>
            <a:endParaRPr kumimoji="0" lang="ko-KR" altLang="en-US" sz="2000" b="1" u="non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676758" y="6361445"/>
            <a:ext cx="2000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Min and Lee., 2018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238" y="1548910"/>
            <a:ext cx="4451223" cy="4733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8006373" y="1195775"/>
            <a:ext cx="332196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Figure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7</a:t>
            </a: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– Two-stage rifting model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9203" y="1829605"/>
            <a:ext cx="71425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③ 두 단계 확장 모델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(Two-stage rifting model)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 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동해 해수면 아래의 대륙 지각들과 일본 섬들을 대륙 해안에 복원한 연구 결과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부채꼴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확장 이전에 평행 확장이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있어야 한다는 가설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한반도 남동부의 퇴적암에서 구한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잔류자화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간의 편각 편향과 양산 단층의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우수향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주향이동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시기를 통해 약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17.3Ma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에 울릉 분지의 확장과 회전이 있었음을 확인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일본 분지의 고지자기를 통해 해양 지각 확장의 직접적인 증거가 나타나는 초기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마이오세에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동해 형성 시기를 국한할 것을 제안하며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(1)23 – 15 Ma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사이에 평행 확장 단계와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(2) 15 ~ 12 Ma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경에 북상하던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필리핀해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판의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섭입으로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쐐기역할을 하면서 서남일본이 시계방향으로 회전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동북일본은 일본 분지와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야마토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분지의 확장으로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 Ma – 15 Ma </a:t>
            </a:r>
            <a:r>
              <a:rPr lang="ko-KR" altLang="en-US" sz="1400" dirty="0" err="1" smtClean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기간동안</a:t>
            </a:r>
            <a:r>
              <a:rPr kumimoji="0" lang="en-US" altLang="ko-KR" sz="1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우수향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전단대의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작용에 의해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서서히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반시계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방향으로 회전한 것으로 해석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35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64696D"/>
          </a:solidFill>
        </a:ln>
      </a:spPr>
      <a:bodyPr rtlCol="0" anchor="ctr"/>
      <a:lstStyle>
        <a:defPPr algn="ctr">
          <a:defRPr dirty="0">
            <a:solidFill>
              <a:prstClr val="white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6505</TotalTime>
  <Words>2536</Words>
  <Application>Microsoft Office PowerPoint</Application>
  <PresentationFormat>사용자 지정</PresentationFormat>
  <Paragraphs>424</Paragraphs>
  <Slides>29</Slides>
  <Notes>28</Notes>
  <HiddenSlides>3</HiddenSlides>
  <MMClips>0</MMClips>
  <ScaleCrop>false</ScaleCrop>
  <HeadingPairs>
    <vt:vector size="4" baseType="variant">
      <vt:variant>
        <vt:lpstr>테마</vt:lpstr>
      </vt:variant>
      <vt:variant>
        <vt:i4>5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7_Office 테마</vt:lpstr>
      <vt:lpstr>8_Office 테마</vt:lpstr>
      <vt:lpstr>10_Office 테마</vt:lpstr>
      <vt:lpstr>11_Office 테마</vt:lpstr>
      <vt:lpstr>12_Office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Jang min seok</cp:lastModifiedBy>
  <cp:revision>173</cp:revision>
  <dcterms:created xsi:type="dcterms:W3CDTF">2020-07-07T03:07:19Z</dcterms:created>
  <dcterms:modified xsi:type="dcterms:W3CDTF">2020-11-10T09:40:57Z</dcterms:modified>
</cp:coreProperties>
</file>